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1" r:id="rId1"/>
  </p:sldMasterIdLst>
  <p:notesMasterIdLst>
    <p:notesMasterId r:id="rId49"/>
  </p:notesMasterIdLst>
  <p:sldIdLst>
    <p:sldId id="256" r:id="rId2"/>
    <p:sldId id="336" r:id="rId3"/>
    <p:sldId id="257" r:id="rId4"/>
    <p:sldId id="339" r:id="rId5"/>
    <p:sldId id="338" r:id="rId6"/>
    <p:sldId id="340" r:id="rId7"/>
    <p:sldId id="346" r:id="rId8"/>
    <p:sldId id="341" r:id="rId9"/>
    <p:sldId id="347" r:id="rId10"/>
    <p:sldId id="348" r:id="rId11"/>
    <p:sldId id="342" r:id="rId12"/>
    <p:sldId id="349" r:id="rId13"/>
    <p:sldId id="343" r:id="rId14"/>
    <p:sldId id="344" r:id="rId15"/>
    <p:sldId id="345" r:id="rId16"/>
    <p:sldId id="350" r:id="rId17"/>
    <p:sldId id="381" r:id="rId18"/>
    <p:sldId id="379" r:id="rId19"/>
    <p:sldId id="380" r:id="rId20"/>
    <p:sldId id="351" r:id="rId21"/>
    <p:sldId id="352" r:id="rId22"/>
    <p:sldId id="353" r:id="rId23"/>
    <p:sldId id="382" r:id="rId24"/>
    <p:sldId id="383" r:id="rId25"/>
    <p:sldId id="355" r:id="rId26"/>
    <p:sldId id="356" r:id="rId27"/>
    <p:sldId id="357" r:id="rId28"/>
    <p:sldId id="359" r:id="rId29"/>
    <p:sldId id="360" r:id="rId30"/>
    <p:sldId id="358" r:id="rId31"/>
    <p:sldId id="361" r:id="rId32"/>
    <p:sldId id="384" r:id="rId33"/>
    <p:sldId id="362" r:id="rId34"/>
    <p:sldId id="363" r:id="rId35"/>
    <p:sldId id="364" r:id="rId36"/>
    <p:sldId id="365" r:id="rId37"/>
    <p:sldId id="366" r:id="rId38"/>
    <p:sldId id="367" r:id="rId39"/>
    <p:sldId id="368" r:id="rId40"/>
    <p:sldId id="369" r:id="rId41"/>
    <p:sldId id="370" r:id="rId42"/>
    <p:sldId id="371" r:id="rId43"/>
    <p:sldId id="372" r:id="rId44"/>
    <p:sldId id="373" r:id="rId45"/>
    <p:sldId id="374" r:id="rId46"/>
    <p:sldId id="375" r:id="rId47"/>
    <p:sldId id="378" r:id="rId4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30" autoAdjust="0"/>
    <p:restoredTop sz="90294" autoAdjust="0"/>
  </p:normalViewPr>
  <p:slideViewPr>
    <p:cSldViewPr snapToGrid="0">
      <p:cViewPr varScale="1">
        <p:scale>
          <a:sx n="106" d="100"/>
          <a:sy n="106" d="100"/>
        </p:scale>
        <p:origin x="544" y="17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85C628-BB71-4F8F-B9DF-C4BB993D34BA}" type="datetimeFigureOut">
              <a:rPr lang="en-GB" smtClean="0"/>
              <a:t>06/10/2018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A36FA4-FB03-4238-944B-15AC0898899E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65002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Shape 8"/>
          <p:cNvSpPr txBox="1">
            <a:spLocks noGrp="1"/>
          </p:cNvSpPr>
          <p:nvPr>
            <p:ph type="ctrTitle"/>
          </p:nvPr>
        </p:nvSpPr>
        <p:spPr>
          <a:xfrm>
            <a:off x="3230435" y="2111123"/>
            <a:ext cx="8047165" cy="1546475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algn="l">
              <a:spcBef>
                <a:spcPts val="0"/>
              </a:spcBef>
              <a:buSzPct val="100000"/>
              <a:defRPr sz="5333"/>
            </a:lvl1pPr>
            <a:lvl2pPr algn="ctr">
              <a:spcBef>
                <a:spcPts val="0"/>
              </a:spcBef>
              <a:buSzPct val="100000"/>
              <a:defRPr sz="6400"/>
            </a:lvl2pPr>
            <a:lvl3pPr algn="ctr">
              <a:spcBef>
                <a:spcPts val="0"/>
              </a:spcBef>
              <a:buSzPct val="100000"/>
              <a:defRPr sz="6400"/>
            </a:lvl3pPr>
            <a:lvl4pPr algn="ctr">
              <a:spcBef>
                <a:spcPts val="0"/>
              </a:spcBef>
              <a:buSzPct val="100000"/>
              <a:defRPr sz="6400"/>
            </a:lvl4pPr>
            <a:lvl5pPr algn="ctr">
              <a:spcBef>
                <a:spcPts val="0"/>
              </a:spcBef>
              <a:buSzPct val="100000"/>
              <a:defRPr sz="6400"/>
            </a:lvl5pPr>
            <a:lvl6pPr algn="ctr">
              <a:spcBef>
                <a:spcPts val="0"/>
              </a:spcBef>
              <a:buSzPct val="100000"/>
              <a:defRPr sz="6400"/>
            </a:lvl6pPr>
            <a:lvl7pPr algn="ctr">
              <a:spcBef>
                <a:spcPts val="0"/>
              </a:spcBef>
              <a:buSzPct val="100000"/>
              <a:defRPr sz="6400"/>
            </a:lvl7pPr>
            <a:lvl8pPr algn="ctr">
              <a:spcBef>
                <a:spcPts val="0"/>
              </a:spcBef>
              <a:buSzPct val="100000"/>
              <a:defRPr sz="6400"/>
            </a:lvl8pPr>
            <a:lvl9pPr algn="ctr">
              <a:spcBef>
                <a:spcPts val="0"/>
              </a:spcBef>
              <a:buSzPct val="100000"/>
              <a:defRPr sz="6400"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9" name="Shape 9"/>
          <p:cNvSpPr txBox="1">
            <a:spLocks noGrp="1"/>
          </p:cNvSpPr>
          <p:nvPr>
            <p:ph type="subTitle" idx="1"/>
          </p:nvPr>
        </p:nvSpPr>
        <p:spPr>
          <a:xfrm>
            <a:off x="3230435" y="3786738"/>
            <a:ext cx="8047165" cy="1046316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algn="l">
              <a:spcBef>
                <a:spcPts val="0"/>
              </a:spcBef>
              <a:buClr>
                <a:schemeClr val="dk2"/>
              </a:buClr>
              <a:buNone/>
              <a:defRPr sz="3200">
                <a:solidFill>
                  <a:schemeClr val="dk2"/>
                </a:solidFill>
              </a:defRPr>
            </a:lvl1pPr>
            <a:lvl2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4000">
                <a:solidFill>
                  <a:schemeClr val="dk2"/>
                </a:solidFill>
              </a:defRPr>
            </a:lvl2pPr>
            <a:lvl3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4000">
                <a:solidFill>
                  <a:schemeClr val="dk2"/>
                </a:solidFill>
              </a:defRPr>
            </a:lvl3pPr>
            <a:lvl4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4000">
                <a:solidFill>
                  <a:schemeClr val="dk2"/>
                </a:solidFill>
              </a:defRPr>
            </a:lvl4pPr>
            <a:lvl5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4000">
                <a:solidFill>
                  <a:schemeClr val="dk2"/>
                </a:solidFill>
              </a:defRPr>
            </a:lvl5pPr>
            <a:lvl6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4000">
                <a:solidFill>
                  <a:schemeClr val="dk2"/>
                </a:solidFill>
              </a:defRPr>
            </a:lvl6pPr>
            <a:lvl7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4000">
                <a:solidFill>
                  <a:schemeClr val="dk2"/>
                </a:solidFill>
              </a:defRPr>
            </a:lvl7pPr>
            <a:lvl8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4000">
                <a:solidFill>
                  <a:schemeClr val="dk2"/>
                </a:solidFill>
              </a:defRPr>
            </a:lvl8pPr>
            <a:lvl9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pic>
        <p:nvPicPr>
          <p:cNvPr id="7" name="Picture 6" descr="Rancher-Logo-Final(5.2).png"/>
          <p:cNvPicPr>
            <a:picLocks noChangeAspect="1"/>
          </p:cNvPicPr>
          <p:nvPr/>
        </p:nvPicPr>
        <p:blipFill>
          <a:blip r:embed="rId3" cstate="hq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8169" y="5897871"/>
            <a:ext cx="1815451" cy="1089269"/>
          </a:xfrm>
          <a:prstGeom prst="rect">
            <a:avLst/>
          </a:prstGeom>
        </p:spPr>
      </p:pic>
      <p:sp>
        <p:nvSpPr>
          <p:cNvPr id="10" name="Footer Placeholder 3"/>
          <p:cNvSpPr txBox="1">
            <a:spLocks noGrp="1"/>
          </p:cNvSpPr>
          <p:nvPr/>
        </p:nvSpPr>
        <p:spPr bwMode="auto">
          <a:xfrm>
            <a:off x="446650" y="6378471"/>
            <a:ext cx="5093639" cy="3175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21469" tIns="60733" rIns="121469" bIns="60733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dirty="0">
                <a:solidFill>
                  <a:schemeClr val="bg1"/>
                </a:solidFill>
                <a:latin typeface="Arial" pitchFamily="34" charset="0"/>
                <a:ea typeface="ＭＳ Ｐゴシック" pitchFamily="27" charset="-128"/>
                <a:cs typeface="ＭＳ Ｐゴシック" pitchFamily="27" charset="-128"/>
              </a:rPr>
              <a:t>© 2016 </a:t>
            </a:r>
            <a:r>
              <a:rPr lang="en-US" sz="1200" baseline="0" dirty="0">
                <a:solidFill>
                  <a:schemeClr val="bg1"/>
                </a:solidFill>
                <a:latin typeface="Arial" pitchFamily="34" charset="0"/>
                <a:ea typeface="ＭＳ Ｐゴシック" pitchFamily="27" charset="-128"/>
                <a:cs typeface="ＭＳ Ｐゴシック" pitchFamily="27" charset="-128"/>
              </a:rPr>
              <a:t>Rancher Labs, Inc .</a:t>
            </a:r>
            <a:endParaRPr lang="en-US" sz="1200" dirty="0">
              <a:solidFill>
                <a:schemeClr val="bg1"/>
              </a:solidFill>
              <a:latin typeface="Arial" pitchFamily="34" charset="0"/>
              <a:ea typeface="ＭＳ Ｐゴシック" pitchFamily="27" charset="-128"/>
              <a:cs typeface="ＭＳ Ｐゴシック" pitchFamily="2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262157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792480" y="6398654"/>
            <a:ext cx="1924594" cy="3661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/>
          <p:cNvSpPr txBox="1"/>
          <p:nvPr userDrawn="1"/>
        </p:nvSpPr>
        <p:spPr>
          <a:xfrm>
            <a:off x="789481" y="6398654"/>
            <a:ext cx="2418415" cy="2974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333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ea typeface="ＭＳ Ｐゴシック" pitchFamily="27" charset="-128"/>
                <a:cs typeface="ＭＳ Ｐゴシック" pitchFamily="27" charset="-128"/>
              </a:rPr>
              <a:t>© 2016 </a:t>
            </a:r>
            <a:r>
              <a:rPr lang="en-US" sz="1333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ea typeface="ＭＳ Ｐゴシック" pitchFamily="27" charset="-128"/>
                <a:cs typeface="ＭＳ Ｐゴシック" pitchFamily="27" charset="-128"/>
              </a:rPr>
              <a:t>Rancher Labs, Inc .</a:t>
            </a:r>
            <a:endParaRPr lang="en-US" sz="1333" dirty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ea typeface="ＭＳ Ｐゴシック" pitchFamily="27" charset="-128"/>
              <a:cs typeface="ＭＳ Ｐゴシック" pitchFamily="2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352166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1pPr>
            <a:lvl2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2pPr>
            <a:lvl3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496757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600"/>
              </a:spcBef>
              <a:buClr>
                <a:schemeClr val="dk1"/>
              </a:buClr>
              <a:buSzPct val="100000"/>
              <a:defRPr sz="3000">
                <a:solidFill>
                  <a:schemeClr val="dk1"/>
                </a:solidFill>
              </a:defRPr>
            </a:lvl1pPr>
            <a:lvl2pPr>
              <a:spcBef>
                <a:spcPts val="480"/>
              </a:spcBef>
              <a:buClr>
                <a:schemeClr val="dk1"/>
              </a:buClr>
              <a:buSzPct val="100000"/>
              <a:defRPr sz="2400">
                <a:solidFill>
                  <a:schemeClr val="dk1"/>
                </a:solidFill>
              </a:defRPr>
            </a:lvl2pPr>
            <a:lvl3pPr>
              <a:spcBef>
                <a:spcPts val="480"/>
              </a:spcBef>
              <a:buClr>
                <a:schemeClr val="dk1"/>
              </a:buClr>
              <a:buSzPct val="100000"/>
              <a:defRPr sz="2400">
                <a:solidFill>
                  <a:schemeClr val="dk1"/>
                </a:solidFill>
              </a:defRPr>
            </a:lvl3pPr>
            <a:lvl4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4pPr>
            <a:lvl5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5pPr>
            <a:lvl6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6pPr>
            <a:lvl7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7pPr>
            <a:lvl8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8pPr>
            <a:lvl9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9pPr>
          </a:lstStyle>
          <a:p>
            <a:endParaRPr dirty="0"/>
          </a:p>
        </p:txBody>
      </p:sp>
      <p:sp>
        <p:nvSpPr>
          <p:cNvPr id="8" name="Footer Placeholder 3"/>
          <p:cNvSpPr txBox="1">
            <a:spLocks noGrp="1"/>
          </p:cNvSpPr>
          <p:nvPr/>
        </p:nvSpPr>
        <p:spPr bwMode="auto">
          <a:xfrm>
            <a:off x="731427" y="6422967"/>
            <a:ext cx="5093639" cy="3175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21469" tIns="60733" rIns="121469" bIns="60733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dirty="0">
                <a:solidFill>
                  <a:srgbClr val="4D4F53"/>
                </a:solidFill>
                <a:latin typeface="Arial" pitchFamily="34" charset="0"/>
                <a:ea typeface="ＭＳ Ｐゴシック" pitchFamily="27" charset="-128"/>
                <a:cs typeface="ＭＳ Ｐゴシック" pitchFamily="27" charset="-128"/>
              </a:rPr>
              <a:t>© 2015</a:t>
            </a:r>
            <a:r>
              <a:rPr lang="en-US" sz="1200" baseline="0" dirty="0">
                <a:solidFill>
                  <a:srgbClr val="4D4F53"/>
                </a:solidFill>
                <a:latin typeface="Arial" pitchFamily="34" charset="0"/>
                <a:ea typeface="ＭＳ Ｐゴシック" pitchFamily="27" charset="-128"/>
                <a:cs typeface="ＭＳ Ｐゴシック" pitchFamily="27" charset="-128"/>
              </a:rPr>
              <a:t> Rancher Labs, Inc.</a:t>
            </a:r>
            <a:endParaRPr lang="en-US" sz="1200" dirty="0">
              <a:solidFill>
                <a:srgbClr val="4D4F53"/>
              </a:solidFill>
              <a:latin typeface="Arial" pitchFamily="34" charset="0"/>
              <a:ea typeface="ＭＳ Ｐゴシック" pitchFamily="27" charset="-128"/>
              <a:cs typeface="ＭＳ Ｐゴシック" pitchFamily="27" charset="-128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67428" y="6398654"/>
            <a:ext cx="52696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  <p:pic>
        <p:nvPicPr>
          <p:cNvPr id="7" name="Picture 6" descr="Rancher-Logo-Final(5.2).png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0411" y="6244730"/>
            <a:ext cx="1076812" cy="646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766716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82" r:id="rId1"/>
    <p:sldLayoutId id="2147483686" r:id="rId2"/>
  </p:sldLayoutIdLst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936257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0807" y="100775"/>
            <a:ext cx="6108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FFFFF"/>
                </a:solidFill>
                <a:latin typeface="Trebuchet MS"/>
                <a:cs typeface="Trebuchet MS"/>
              </a:rPr>
              <a:t>Containers </a:t>
            </a:r>
            <a:r>
              <a:rPr lang="en-US" sz="4000" dirty="0" err="1">
                <a:solidFill>
                  <a:srgbClr val="FFFFFF"/>
                </a:solidFill>
                <a:latin typeface="Trebuchet MS"/>
                <a:cs typeface="Trebuchet MS"/>
              </a:rPr>
              <a:t>Docker</a:t>
            </a:r>
            <a:endParaRPr lang="en-US" sz="4000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83" y="1128724"/>
            <a:ext cx="7308784" cy="5159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7351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05383" y="1455652"/>
            <a:ext cx="11306203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	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Os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contêineres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e as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máquinas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virtuais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possuem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recursos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de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isolamento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e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alocação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similares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, mas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funcionam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de forma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diferente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,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pois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os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contêineres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virtualizam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o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sistema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operacional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e as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máquinas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virtuais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virtualizam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um hardware.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0807" y="100775"/>
            <a:ext cx="6108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FFFFF"/>
                </a:solidFill>
                <a:latin typeface="Trebuchet MS"/>
                <a:cs typeface="Trebuchet MS"/>
              </a:rPr>
              <a:t>Containers </a:t>
            </a:r>
            <a:r>
              <a:rPr lang="en-US" sz="4000" dirty="0" err="1">
                <a:solidFill>
                  <a:srgbClr val="FFFFFF"/>
                </a:solidFill>
                <a:latin typeface="Trebuchet MS"/>
                <a:cs typeface="Trebuchet MS"/>
              </a:rPr>
              <a:t>Docker</a:t>
            </a:r>
            <a:endParaRPr lang="en-US" sz="4000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3654548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0807" y="100775"/>
            <a:ext cx="6108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FFFFF"/>
                </a:solidFill>
                <a:latin typeface="Trebuchet MS"/>
                <a:cs typeface="Trebuchet MS"/>
              </a:rPr>
              <a:t>Containers </a:t>
            </a:r>
            <a:r>
              <a:rPr lang="en-US" sz="4000" dirty="0" err="1">
                <a:solidFill>
                  <a:srgbClr val="FFFFFF"/>
                </a:solidFill>
                <a:latin typeface="Trebuchet MS"/>
                <a:cs typeface="Trebuchet MS"/>
              </a:rPr>
              <a:t>Docker</a:t>
            </a:r>
            <a:endParaRPr lang="en-US" sz="4000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  <p:pic>
        <p:nvPicPr>
          <p:cNvPr id="2" name="Picture 1" descr="AAEAAQAAAAAAAAMQAAAAJDgyYjEwMTViLTI1YjEtNGY3YS04MWE0LTc4M2VmNDNjZmUyM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85" y="1027942"/>
            <a:ext cx="9091542" cy="5341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8261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05383" y="1233936"/>
            <a:ext cx="11306203" cy="50167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POR QUÊ USAR?	</a:t>
            </a:r>
          </a:p>
          <a:p>
            <a:endParaRPr lang="en-US" sz="3200" dirty="0">
              <a:solidFill>
                <a:schemeClr val="tx2">
                  <a:lumMod val="50000"/>
                </a:schemeClr>
              </a:solidFill>
              <a:latin typeface="Trebuchet MS"/>
              <a:cs typeface="Trebuchet MS"/>
            </a:endParaRPr>
          </a:p>
          <a:p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	- </a:t>
            </a:r>
            <a:r>
              <a:rPr lang="en-US" sz="3200" b="1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Implementação</a:t>
            </a:r>
            <a:r>
              <a:rPr lang="en-US" sz="3200" b="1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b="1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rápida</a:t>
            </a:r>
            <a:r>
              <a:rPr lang="en-US" sz="3200" b="1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de </a:t>
            </a:r>
            <a:r>
              <a:rPr lang="en-US" sz="3200" b="1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aplicativos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-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os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contêineres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incluem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os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requisitos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mínimos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de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execução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do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aplicativo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,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reduzindo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seu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tamanho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e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permitindo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que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sejam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implantados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rapidamente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.</a:t>
            </a:r>
          </a:p>
          <a:p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	</a:t>
            </a:r>
            <a:r>
              <a:rPr lang="en-US" sz="3200" b="1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- </a:t>
            </a:r>
            <a:r>
              <a:rPr lang="en-US" sz="3200" b="1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Portabilidade</a:t>
            </a:r>
            <a:r>
              <a:rPr lang="en-US" sz="3200" b="1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entre </a:t>
            </a:r>
            <a:r>
              <a:rPr lang="en-US" sz="3200" b="1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máquinas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- um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aplicativo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e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todas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as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suas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dependências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podem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ser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empacotadas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em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um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único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contêiner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independente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da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versão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host do kernel Linux,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distribuição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ou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modelo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de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implantação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.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0807" y="100775"/>
            <a:ext cx="6108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FFFFF"/>
                </a:solidFill>
                <a:latin typeface="Trebuchet MS"/>
                <a:cs typeface="Trebuchet MS"/>
              </a:rPr>
              <a:t>Containers </a:t>
            </a:r>
            <a:r>
              <a:rPr lang="en-US" sz="4000" dirty="0" err="1">
                <a:solidFill>
                  <a:srgbClr val="FFFFFF"/>
                </a:solidFill>
                <a:latin typeface="Trebuchet MS"/>
                <a:cs typeface="Trebuchet MS"/>
              </a:rPr>
              <a:t>Docker</a:t>
            </a:r>
            <a:endParaRPr lang="en-US" sz="4000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7850252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05383" y="1233936"/>
            <a:ext cx="11306203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POR QUÊ USAR?	</a:t>
            </a:r>
          </a:p>
          <a:p>
            <a:endParaRPr lang="en-US" sz="3200" dirty="0">
              <a:solidFill>
                <a:schemeClr val="tx2">
                  <a:lumMod val="50000"/>
                </a:schemeClr>
              </a:solidFill>
              <a:latin typeface="Trebuchet MS"/>
              <a:cs typeface="Trebuchet MS"/>
            </a:endParaRPr>
          </a:p>
          <a:p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	</a:t>
            </a:r>
            <a:r>
              <a:rPr lang="en-US" sz="3200" b="1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- </a:t>
            </a:r>
            <a:r>
              <a:rPr lang="en-US" sz="3200" b="1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Controle</a:t>
            </a:r>
            <a:r>
              <a:rPr lang="en-US" sz="3200" b="1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de </a:t>
            </a:r>
            <a:r>
              <a:rPr lang="en-US" sz="3200" b="1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versão</a:t>
            </a:r>
            <a:r>
              <a:rPr lang="en-US" sz="3200" b="1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e </a:t>
            </a:r>
            <a:r>
              <a:rPr lang="en-US" sz="3200" b="1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reutilização</a:t>
            </a:r>
            <a:r>
              <a:rPr lang="en-US" sz="3200" b="1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de </a:t>
            </a:r>
            <a:r>
              <a:rPr lang="en-US" sz="3200" b="1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componentes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-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Você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pode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controlar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versões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sucessivas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de um container,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inspecionar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diferenças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ou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reverter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para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versões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anteriores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.</a:t>
            </a:r>
          </a:p>
          <a:p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	</a:t>
            </a:r>
            <a:r>
              <a:rPr lang="en-US" sz="3200" b="1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- </a:t>
            </a:r>
            <a:r>
              <a:rPr lang="en-US" sz="3200" b="1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Imagens</a:t>
            </a:r>
            <a:r>
              <a:rPr lang="en-US" sz="3200" b="1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b="1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otimizadas</a:t>
            </a:r>
            <a:r>
              <a:rPr lang="en-US" sz="3200" b="1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- As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imagens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do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Docker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são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tipicamente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muito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pequenas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, o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que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facilita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a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entrega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rápida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e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reduz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o tempo de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implantação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de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novos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contêineres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de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aplicativos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0807" y="100775"/>
            <a:ext cx="6108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FFFFF"/>
                </a:solidFill>
                <a:latin typeface="Trebuchet MS"/>
                <a:cs typeface="Trebuchet MS"/>
              </a:rPr>
              <a:t>Containers </a:t>
            </a:r>
            <a:r>
              <a:rPr lang="en-US" sz="4000" dirty="0" err="1">
                <a:solidFill>
                  <a:srgbClr val="FFFFFF"/>
                </a:solidFill>
                <a:latin typeface="Trebuchet MS"/>
                <a:cs typeface="Trebuchet MS"/>
              </a:rPr>
              <a:t>Docker</a:t>
            </a:r>
            <a:endParaRPr lang="en-US" sz="4000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8472440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05383" y="1233936"/>
            <a:ext cx="11306203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POR QUÊ USAR?	</a:t>
            </a:r>
          </a:p>
          <a:p>
            <a:endParaRPr lang="en-US" sz="3200" dirty="0">
              <a:solidFill>
                <a:schemeClr val="tx2">
                  <a:lumMod val="50000"/>
                </a:schemeClr>
              </a:solidFill>
              <a:latin typeface="Trebuchet MS"/>
              <a:cs typeface="Trebuchet MS"/>
            </a:endParaRPr>
          </a:p>
          <a:p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	</a:t>
            </a:r>
            <a:r>
              <a:rPr lang="en-US" sz="3200" b="1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- </a:t>
            </a:r>
            <a:r>
              <a:rPr lang="en-US" sz="3200" b="1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Compartilhamento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-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você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pode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usar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um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repositório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remoto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ou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local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para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compartilhar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suas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imagens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. </a:t>
            </a:r>
          </a:p>
          <a:p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	</a:t>
            </a:r>
            <a:r>
              <a:rPr lang="en-US" sz="3200" b="1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- </a:t>
            </a:r>
            <a:r>
              <a:rPr lang="en-US" sz="3200" b="1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Manutenção</a:t>
            </a:r>
            <a:r>
              <a:rPr lang="en-US" sz="3200" b="1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b="1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simplificada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-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Docker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reduz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o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esforço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e o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risco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de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problemas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com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dependências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de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aplicativos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0807" y="100775"/>
            <a:ext cx="6108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FFFFF"/>
                </a:solidFill>
                <a:latin typeface="Trebuchet MS"/>
                <a:cs typeface="Trebuchet MS"/>
              </a:rPr>
              <a:t>Containers </a:t>
            </a:r>
            <a:r>
              <a:rPr lang="en-US" sz="4000" dirty="0" err="1">
                <a:solidFill>
                  <a:srgbClr val="FFFFFF"/>
                </a:solidFill>
                <a:latin typeface="Trebuchet MS"/>
                <a:cs typeface="Trebuchet MS"/>
              </a:rPr>
              <a:t>Docker</a:t>
            </a:r>
            <a:endParaRPr lang="en-US" sz="4000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8335320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342727" y="302335"/>
            <a:ext cx="61086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500" dirty="0" err="1">
                <a:solidFill>
                  <a:srgbClr val="FFFFFF"/>
                </a:solidFill>
                <a:latin typeface="Trebuchet MS"/>
                <a:cs typeface="Trebuchet MS"/>
              </a:rPr>
              <a:t>Registro</a:t>
            </a:r>
            <a:endParaRPr lang="en-US" sz="4500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24682557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0807" y="100775"/>
            <a:ext cx="6108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>
                <a:solidFill>
                  <a:srgbClr val="FFFFFF"/>
                </a:solidFill>
                <a:latin typeface="Trebuchet MS"/>
                <a:cs typeface="Trebuchet MS"/>
              </a:rPr>
              <a:t>Registro</a:t>
            </a:r>
            <a:endParaRPr lang="en-US" sz="4000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ACA2E404-129F-4646-A04C-4E0B75B19B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5400" y="1590508"/>
            <a:ext cx="3048000" cy="334010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9A94B133-9CE1-394A-B919-EDD58F990B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03584"/>
            <a:ext cx="7399421" cy="5954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8572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0807" y="100775"/>
            <a:ext cx="6108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>
                <a:solidFill>
                  <a:srgbClr val="FFFFFF"/>
                </a:solidFill>
                <a:latin typeface="Trebuchet MS"/>
                <a:cs typeface="Trebuchet MS"/>
              </a:rPr>
              <a:t>Registro</a:t>
            </a:r>
            <a:endParaRPr lang="en-US" sz="4000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ACA2E404-129F-4646-A04C-4E0B75B19B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5400" y="1590508"/>
            <a:ext cx="3048000" cy="334010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900DE06B-B043-9342-A69B-28867AC341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650" y="1590508"/>
            <a:ext cx="7327900" cy="3873500"/>
          </a:xfrm>
          <a:prstGeom prst="rect">
            <a:avLst/>
          </a:prstGeom>
        </p:spPr>
      </p:pic>
      <p:sp>
        <p:nvSpPr>
          <p:cNvPr id="6" name="Rectangle 3">
            <a:extLst>
              <a:ext uri="{FF2B5EF4-FFF2-40B4-BE49-F238E27FC236}">
                <a16:creationId xmlns:a16="http://schemas.microsoft.com/office/drawing/2014/main" id="{3F39684A-A8D8-9B4E-8004-5F1C05A119A5}"/>
              </a:ext>
            </a:extLst>
          </p:cNvPr>
          <p:cNvSpPr/>
          <p:nvPr/>
        </p:nvSpPr>
        <p:spPr>
          <a:xfrm>
            <a:off x="100807" y="5712455"/>
            <a:ext cx="1130620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http://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registry.rancher.signallink.us</a:t>
            </a:r>
            <a:endParaRPr lang="en-US" sz="3200" dirty="0">
              <a:solidFill>
                <a:schemeClr val="tx2">
                  <a:lumMod val="50000"/>
                </a:schemeClr>
              </a:solidFill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27218411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342727" y="302335"/>
            <a:ext cx="61086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500" dirty="0">
                <a:solidFill>
                  <a:srgbClr val="FFFFFF"/>
                </a:solidFill>
                <a:latin typeface="Trebuchet MS"/>
                <a:cs typeface="Trebuchet MS"/>
              </a:rPr>
              <a:t>Rancher</a:t>
            </a:r>
          </a:p>
        </p:txBody>
      </p:sp>
    </p:spTree>
    <p:extLst>
      <p:ext uri="{BB962C8B-B14F-4D97-AF65-F5344CB8AC3E}">
        <p14:creationId xmlns:p14="http://schemas.microsoft.com/office/powerpoint/2010/main" val="8858434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100776"/>
            <a:ext cx="12192000" cy="128997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0835" y="0"/>
            <a:ext cx="2617858" cy="1570715"/>
          </a:xfrm>
          <a:prstGeom prst="rect">
            <a:avLst/>
          </a:prstGeom>
        </p:spPr>
      </p:pic>
      <p:sp>
        <p:nvSpPr>
          <p:cNvPr id="8" name="Subtitle 2"/>
          <p:cNvSpPr txBox="1">
            <a:spLocks/>
          </p:cNvSpPr>
          <p:nvPr/>
        </p:nvSpPr>
        <p:spPr>
          <a:xfrm>
            <a:off x="2936456" y="5188801"/>
            <a:ext cx="6319089" cy="78861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None/>
              <a:defRPr sz="32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None/>
              <a:defRPr sz="4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None/>
              <a:defRPr sz="4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None/>
              <a:defRPr sz="4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None/>
              <a:defRPr sz="4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None/>
              <a:defRPr sz="4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None/>
              <a:defRPr sz="4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None/>
              <a:defRPr sz="4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None/>
              <a:defRPr sz="4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 algn="ctr"/>
            <a:r>
              <a:rPr lang="en-GB" dirty="0" err="1">
                <a:solidFill>
                  <a:schemeClr val="bg1"/>
                </a:solidFill>
              </a:rPr>
              <a:t>jonathanbaraldi@gmail.com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9" name="Subtitle 2"/>
          <p:cNvSpPr txBox="1">
            <a:spLocks/>
          </p:cNvSpPr>
          <p:nvPr/>
        </p:nvSpPr>
        <p:spPr>
          <a:xfrm>
            <a:off x="2704611" y="6008913"/>
            <a:ext cx="6782779" cy="78861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None/>
              <a:defRPr sz="32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None/>
              <a:defRPr sz="4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None/>
              <a:defRPr sz="4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None/>
              <a:defRPr sz="4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None/>
              <a:defRPr sz="4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None/>
              <a:defRPr sz="4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None/>
              <a:defRPr sz="4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None/>
              <a:defRPr sz="4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None/>
              <a:defRPr sz="4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 algn="ctr"/>
            <a:r>
              <a:rPr lang="en-GB" dirty="0" err="1">
                <a:solidFill>
                  <a:srgbClr val="FFFFFF"/>
                </a:solidFill>
              </a:rPr>
              <a:t>slideshare.net</a:t>
            </a:r>
            <a:r>
              <a:rPr lang="en-GB" dirty="0">
                <a:solidFill>
                  <a:srgbClr val="FFFFFF"/>
                </a:solidFill>
              </a:rPr>
              <a:t>/</a:t>
            </a:r>
            <a:r>
              <a:rPr lang="en-GB" dirty="0" err="1">
                <a:solidFill>
                  <a:srgbClr val="FFFFFF"/>
                </a:solidFill>
              </a:rPr>
              <a:t>jonathanbaraldi</a:t>
            </a:r>
            <a:endParaRPr lang="en-GB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47934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05384" y="1455652"/>
            <a:ext cx="1096347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	O Rancher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é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um software de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código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aberto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,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que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contém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um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conjunto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de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softwares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necessários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para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o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gerenciamento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e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orquestração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de containers via web.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0807" y="100775"/>
            <a:ext cx="6108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FFFFF"/>
                </a:solidFill>
                <a:latin typeface="Trebuchet MS"/>
                <a:cs typeface="Trebuchet MS"/>
              </a:rPr>
              <a:t>Rancher</a:t>
            </a:r>
          </a:p>
        </p:txBody>
      </p:sp>
      <p:pic>
        <p:nvPicPr>
          <p:cNvPr id="2" name="Picture 1" descr="Rancher-Logo-Final-300x18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492" y="3325702"/>
            <a:ext cx="4189322" cy="2513593"/>
          </a:xfrm>
          <a:prstGeom prst="rect">
            <a:avLst/>
          </a:prstGeom>
        </p:spPr>
      </p:pic>
      <p:pic>
        <p:nvPicPr>
          <p:cNvPr id="3" name="Picture 2" descr="open-sourc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0957" y="3049133"/>
            <a:ext cx="7595430" cy="2830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4332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05384" y="1455652"/>
            <a:ext cx="10963476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	O Rancher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aceita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tanto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hosts Linux de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nuvem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pública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,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nuvem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privada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,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servidores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físicos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ou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máquinas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virtuais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, o Rancher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não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faz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distinção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em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seu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uso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,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implementando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uma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camada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de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serviços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de infra-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estrutura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projetados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especificamente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para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facilitar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o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gerenciamento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de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aplicações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em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contêineres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. </a:t>
            </a:r>
          </a:p>
          <a:p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	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Os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serviços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de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infraestrutura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do Rancher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incluem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b="1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rede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, </a:t>
            </a:r>
            <a:r>
              <a:rPr lang="en-US" sz="3200" b="1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armazenamento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, </a:t>
            </a:r>
            <a:r>
              <a:rPr lang="en-US" sz="3200" b="1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balanceador</a:t>
            </a:r>
            <a:r>
              <a:rPr lang="en-US" sz="3200" b="1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de </a:t>
            </a:r>
            <a:r>
              <a:rPr lang="en-US" sz="3200" b="1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carga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, </a:t>
            </a:r>
            <a:r>
              <a:rPr lang="en-US" sz="3200" b="1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DNS, service discovery, cronjobs, etc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0807" y="100775"/>
            <a:ext cx="6108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FFFFF"/>
                </a:solidFill>
                <a:latin typeface="Trebuchet MS"/>
                <a:cs typeface="Trebuchet MS"/>
              </a:rPr>
              <a:t>Rancher</a:t>
            </a:r>
          </a:p>
        </p:txBody>
      </p:sp>
    </p:spTree>
    <p:extLst>
      <p:ext uri="{BB962C8B-B14F-4D97-AF65-F5344CB8AC3E}">
        <p14:creationId xmlns:p14="http://schemas.microsoft.com/office/powerpoint/2010/main" val="15050242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0807" y="100775"/>
            <a:ext cx="87183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FFFFF"/>
                </a:solidFill>
                <a:latin typeface="Trebuchet MS"/>
                <a:cs typeface="Trebuchet MS"/>
              </a:rPr>
              <a:t>Rancher – </a:t>
            </a:r>
            <a:r>
              <a:rPr lang="en-US" sz="4000" dirty="0" err="1">
                <a:solidFill>
                  <a:srgbClr val="FFFFFF"/>
                </a:solidFill>
                <a:latin typeface="Trebuchet MS"/>
                <a:cs typeface="Trebuchet MS"/>
              </a:rPr>
              <a:t>Construído</a:t>
            </a:r>
            <a:r>
              <a:rPr lang="en-US" sz="40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lang="en-US" sz="4000" dirty="0" err="1">
                <a:solidFill>
                  <a:srgbClr val="FFFFFF"/>
                </a:solidFill>
                <a:latin typeface="Trebuchet MS"/>
                <a:cs typeface="Trebuchet MS"/>
              </a:rPr>
              <a:t>em</a:t>
            </a:r>
            <a:r>
              <a:rPr lang="en-US" sz="4000" dirty="0">
                <a:solidFill>
                  <a:srgbClr val="FFFFFF"/>
                </a:solidFill>
                <a:latin typeface="Trebuchet MS"/>
                <a:cs typeface="Trebuchet MS"/>
              </a:rPr>
              <a:t> Kubernetes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25BB5EBD-8275-AA46-9D57-BC0AA1FB32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164722"/>
            <a:ext cx="10443411" cy="5168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7134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0807" y="100775"/>
            <a:ext cx="87183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FFFFF"/>
                </a:solidFill>
                <a:latin typeface="Trebuchet MS"/>
                <a:cs typeface="Trebuchet MS"/>
              </a:rPr>
              <a:t>Rancher – </a:t>
            </a:r>
            <a:r>
              <a:rPr lang="en-US" sz="4000" dirty="0" err="1">
                <a:solidFill>
                  <a:srgbClr val="FFFFFF"/>
                </a:solidFill>
                <a:latin typeface="Trebuchet MS"/>
                <a:cs typeface="Trebuchet MS"/>
              </a:rPr>
              <a:t>Construído</a:t>
            </a:r>
            <a:r>
              <a:rPr lang="en-US" sz="40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lang="en-US" sz="4000" dirty="0" err="1">
                <a:solidFill>
                  <a:srgbClr val="FFFFFF"/>
                </a:solidFill>
                <a:latin typeface="Trebuchet MS"/>
                <a:cs typeface="Trebuchet MS"/>
              </a:rPr>
              <a:t>em</a:t>
            </a:r>
            <a:r>
              <a:rPr lang="en-US" sz="4000" dirty="0">
                <a:solidFill>
                  <a:srgbClr val="FFFFFF"/>
                </a:solidFill>
                <a:latin typeface="Trebuchet MS"/>
                <a:cs typeface="Trebuchet MS"/>
              </a:rPr>
              <a:t> Kubernetes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9211FD8F-2018-C548-B975-DCDB222F1C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07" y="1133641"/>
            <a:ext cx="9338452" cy="5106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4654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0807" y="100775"/>
            <a:ext cx="87183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FFFFF"/>
                </a:solidFill>
                <a:latin typeface="Trebuchet MS"/>
                <a:cs typeface="Trebuchet MS"/>
              </a:rPr>
              <a:t>Rancher – </a:t>
            </a:r>
            <a:r>
              <a:rPr lang="en-US" sz="4000" dirty="0" err="1">
                <a:solidFill>
                  <a:srgbClr val="FFFFFF"/>
                </a:solidFill>
                <a:latin typeface="Trebuchet MS"/>
                <a:cs typeface="Trebuchet MS"/>
              </a:rPr>
              <a:t>Construído</a:t>
            </a:r>
            <a:r>
              <a:rPr lang="en-US" sz="40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lang="en-US" sz="4000" dirty="0" err="1">
                <a:solidFill>
                  <a:srgbClr val="FFFFFF"/>
                </a:solidFill>
                <a:latin typeface="Trebuchet MS"/>
                <a:cs typeface="Trebuchet MS"/>
              </a:rPr>
              <a:t>em</a:t>
            </a:r>
            <a:r>
              <a:rPr lang="en-US" sz="4000" dirty="0">
                <a:solidFill>
                  <a:srgbClr val="FFFFFF"/>
                </a:solidFill>
                <a:latin typeface="Trebuchet MS"/>
                <a:cs typeface="Trebuchet MS"/>
              </a:rPr>
              <a:t> Kubernetes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3FC2CC1A-2103-B741-997A-893AB6E856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07" y="1070093"/>
            <a:ext cx="9605211" cy="5336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3352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342727" y="302335"/>
            <a:ext cx="61086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500" dirty="0" err="1">
                <a:solidFill>
                  <a:srgbClr val="FFFFFF"/>
                </a:solidFill>
                <a:latin typeface="Trebuchet MS"/>
                <a:cs typeface="Trebuchet MS"/>
              </a:rPr>
              <a:t>Kubernetes</a:t>
            </a:r>
            <a:endParaRPr lang="en-US" sz="4500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40680615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0807" y="100775"/>
            <a:ext cx="6108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>
                <a:solidFill>
                  <a:srgbClr val="FFFFFF"/>
                </a:solidFill>
                <a:latin typeface="Trebuchet MS"/>
                <a:cs typeface="Trebuchet MS"/>
              </a:rPr>
              <a:t>Kubernetes</a:t>
            </a:r>
            <a:endParaRPr lang="en-US" sz="4000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  <p:pic>
        <p:nvPicPr>
          <p:cNvPr id="6" name="Picture 5" descr="full_7349898.jpeg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316" b="10907"/>
          <a:stretch/>
        </p:blipFill>
        <p:spPr>
          <a:xfrm>
            <a:off x="20160" y="1048099"/>
            <a:ext cx="11471266" cy="534127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05384" y="1455652"/>
            <a:ext cx="10963476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rebuchet MS"/>
                <a:cs typeface="Trebuchet MS"/>
              </a:rPr>
              <a:t>	</a:t>
            </a:r>
            <a:r>
              <a:rPr lang="en-US" sz="3200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rebuchet MS"/>
                <a:cs typeface="Trebuchet MS"/>
              </a:rPr>
              <a:t>Kuberentes</a:t>
            </a:r>
            <a:r>
              <a:rPr lang="en-US" sz="32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rebuchet MS"/>
                <a:cs typeface="Trebuchet MS"/>
              </a:rPr>
              <a:t>é</a:t>
            </a:r>
            <a:r>
              <a:rPr lang="en-US" sz="32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rebuchet MS"/>
                <a:cs typeface="Trebuchet MS"/>
              </a:rPr>
              <a:t>uma</a:t>
            </a:r>
            <a:r>
              <a:rPr lang="en-US" sz="32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rebuchet MS"/>
                <a:cs typeface="Trebuchet MS"/>
              </a:rPr>
              <a:t>plataforma</a:t>
            </a:r>
            <a:r>
              <a:rPr lang="en-US" sz="32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rebuchet MS"/>
                <a:cs typeface="Trebuchet MS"/>
              </a:rPr>
              <a:t> de open source de </a:t>
            </a:r>
            <a:r>
              <a:rPr lang="en-US" sz="3200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rebuchet MS"/>
                <a:cs typeface="Trebuchet MS"/>
              </a:rPr>
              <a:t>gerenciamento</a:t>
            </a:r>
            <a:r>
              <a:rPr lang="en-US" sz="32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rebuchet MS"/>
                <a:cs typeface="Trebuchet MS"/>
              </a:rPr>
              <a:t> de containers de </a:t>
            </a:r>
            <a:r>
              <a:rPr lang="en-US" sz="3200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rebuchet MS"/>
                <a:cs typeface="Trebuchet MS"/>
              </a:rPr>
              <a:t>nível</a:t>
            </a:r>
            <a:r>
              <a:rPr lang="en-US" sz="32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rebuchet MS"/>
                <a:cs typeface="Trebuchet MS"/>
              </a:rPr>
              <a:t> enterprise, </a:t>
            </a:r>
            <a:r>
              <a:rPr lang="en-US" sz="3200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rebuchet MS"/>
                <a:cs typeface="Trebuchet MS"/>
              </a:rPr>
              <a:t>baseado</a:t>
            </a:r>
            <a:r>
              <a:rPr lang="en-US" sz="32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rebuchet MS"/>
                <a:cs typeface="Trebuchet MS"/>
              </a:rPr>
              <a:t>em</a:t>
            </a:r>
            <a:r>
              <a:rPr lang="en-US" sz="32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rebuchet MS"/>
                <a:cs typeface="Trebuchet MS"/>
              </a:rPr>
              <a:t> 15 </a:t>
            </a:r>
            <a:r>
              <a:rPr lang="en-US" sz="3200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rebuchet MS"/>
                <a:cs typeface="Trebuchet MS"/>
              </a:rPr>
              <a:t>anos</a:t>
            </a:r>
            <a:r>
              <a:rPr lang="en-US" sz="32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rebuchet MS"/>
                <a:cs typeface="Trebuchet MS"/>
              </a:rPr>
              <a:t> de </a:t>
            </a:r>
            <a:r>
              <a:rPr lang="en-US" sz="3200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rebuchet MS"/>
                <a:cs typeface="Trebuchet MS"/>
              </a:rPr>
              <a:t>experiência</a:t>
            </a:r>
            <a:r>
              <a:rPr lang="en-US" sz="32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rebuchet MS"/>
                <a:cs typeface="Trebuchet MS"/>
              </a:rPr>
              <a:t> do Google e pronto </a:t>
            </a:r>
            <a:r>
              <a:rPr lang="en-US" sz="3200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rebuchet MS"/>
                <a:cs typeface="Trebuchet MS"/>
              </a:rPr>
              <a:t>para</a:t>
            </a:r>
            <a:r>
              <a:rPr lang="en-US" sz="32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rebuchet MS"/>
                <a:cs typeface="Trebuchet MS"/>
              </a:rPr>
              <a:t> o </a:t>
            </a:r>
            <a:r>
              <a:rPr lang="en-US" sz="3200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rebuchet MS"/>
                <a:cs typeface="Trebuchet MS"/>
              </a:rPr>
              <a:t>mundo</a:t>
            </a:r>
            <a:r>
              <a:rPr lang="en-US" sz="32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rebuchet MS"/>
                <a:cs typeface="Trebuchet MS"/>
              </a:rPr>
              <a:t> multi-cloud: </a:t>
            </a:r>
            <a:r>
              <a:rPr lang="en-US" sz="3200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rebuchet MS"/>
                <a:cs typeface="Trebuchet MS"/>
              </a:rPr>
              <a:t>nuvem</a:t>
            </a:r>
            <a:r>
              <a:rPr lang="en-US" sz="32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rebuchet MS"/>
                <a:cs typeface="Trebuchet MS"/>
              </a:rPr>
              <a:t>pública</a:t>
            </a:r>
            <a:r>
              <a:rPr lang="en-US" sz="32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rebuchet MS"/>
                <a:cs typeface="Trebuchet MS"/>
              </a:rPr>
              <a:t>, </a:t>
            </a:r>
            <a:r>
              <a:rPr lang="en-US" sz="3200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rebuchet MS"/>
                <a:cs typeface="Trebuchet MS"/>
              </a:rPr>
              <a:t>nuvem</a:t>
            </a:r>
            <a:r>
              <a:rPr lang="en-US" sz="32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rebuchet MS"/>
                <a:cs typeface="Trebuchet MS"/>
              </a:rPr>
              <a:t>privada</a:t>
            </a:r>
            <a:r>
              <a:rPr lang="en-US" sz="32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rebuchet MS"/>
                <a:cs typeface="Trebuchet MS"/>
              </a:rPr>
              <a:t>ou</a:t>
            </a:r>
            <a:r>
              <a:rPr lang="en-US" sz="32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rebuchet MS"/>
                <a:cs typeface="Trebuchet MS"/>
              </a:rPr>
              <a:t>híbrida</a:t>
            </a:r>
            <a:r>
              <a:rPr lang="en-US" sz="32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rebuchet MS"/>
                <a:cs typeface="Trebuchet MS"/>
              </a:rPr>
              <a:t>. </a:t>
            </a:r>
            <a:r>
              <a:rPr lang="en-US" sz="3200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rebuchet MS"/>
                <a:cs typeface="Trebuchet MS"/>
              </a:rPr>
              <a:t>Possui</a:t>
            </a:r>
            <a:r>
              <a:rPr lang="en-US" sz="32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rebuchet MS"/>
                <a:cs typeface="Trebuchet MS"/>
              </a:rPr>
              <a:t>desenho</a:t>
            </a:r>
            <a:r>
              <a:rPr lang="en-US" sz="32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rebuchet MS"/>
                <a:cs typeface="Trebuchet MS"/>
              </a:rPr>
              <a:t> modular e </a:t>
            </a:r>
            <a:r>
              <a:rPr lang="en-US" sz="3200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rebuchet MS"/>
                <a:cs typeface="Trebuchet MS"/>
              </a:rPr>
              <a:t>pode</a:t>
            </a:r>
            <a:r>
              <a:rPr lang="en-US" sz="32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rebuchet MS"/>
                <a:cs typeface="Trebuchet MS"/>
              </a:rPr>
              <a:t>ser</a:t>
            </a:r>
            <a:r>
              <a:rPr lang="en-US" sz="32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rebuchet MS"/>
                <a:cs typeface="Trebuchet MS"/>
              </a:rPr>
              <a:t>rodado</a:t>
            </a:r>
            <a:r>
              <a:rPr lang="en-US" sz="32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rebuchet MS"/>
                <a:cs typeface="Trebuchet MS"/>
              </a:rPr>
              <a:t>em</a:t>
            </a:r>
            <a:r>
              <a:rPr lang="en-US" sz="32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rebuchet MS"/>
                <a:cs typeface="Trebuchet MS"/>
              </a:rPr>
              <a:t>quase</a:t>
            </a:r>
            <a:r>
              <a:rPr lang="en-US" sz="32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rebuchet MS"/>
                <a:cs typeface="Trebuchet MS"/>
              </a:rPr>
              <a:t>qualquer</a:t>
            </a:r>
            <a:r>
              <a:rPr lang="en-US" sz="32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rebuchet MS"/>
                <a:cs typeface="Trebuchet MS"/>
              </a:rPr>
              <a:t>lugar</a:t>
            </a:r>
            <a:r>
              <a:rPr lang="en-US" sz="32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rebuchet MS"/>
                <a:cs typeface="Trebuchet M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72367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0807" y="100775"/>
            <a:ext cx="6108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>
                <a:solidFill>
                  <a:srgbClr val="FFFFFF"/>
                </a:solidFill>
                <a:latin typeface="Trebuchet MS"/>
                <a:cs typeface="Trebuchet MS"/>
              </a:rPr>
              <a:t>Kubernetes</a:t>
            </a:r>
            <a:r>
              <a:rPr lang="en-US" sz="4000" dirty="0">
                <a:solidFill>
                  <a:srgbClr val="FFFFFF"/>
                </a:solidFill>
                <a:latin typeface="Trebuchet MS"/>
                <a:cs typeface="Trebuchet MS"/>
              </a:rPr>
              <a:t> - </a:t>
            </a:r>
            <a:r>
              <a:rPr lang="en-US" sz="4000" dirty="0" err="1">
                <a:solidFill>
                  <a:srgbClr val="FFFFFF"/>
                </a:solidFill>
                <a:latin typeface="Trebuchet MS"/>
                <a:cs typeface="Trebuchet MS"/>
              </a:rPr>
              <a:t>Arquitetura</a:t>
            </a:r>
            <a:endParaRPr lang="en-US" sz="4000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05384" y="1455652"/>
            <a:ext cx="10963476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	O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Kuberentes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provê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uma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arquitetura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flexível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, e com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mecanismo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desacoplado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de service discovery. Como a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maioria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de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plataformas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computacionais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distribuídas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, um cluster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consiste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:</a:t>
            </a:r>
          </a:p>
          <a:p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	-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Pelo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menos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um master e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múltiplos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nodes de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computação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.</a:t>
            </a:r>
          </a:p>
          <a:p>
            <a:endParaRPr lang="en-US" sz="3200" dirty="0">
              <a:solidFill>
                <a:schemeClr val="tx2">
                  <a:lumMod val="50000"/>
                </a:schemeClr>
              </a:solidFill>
              <a:latin typeface="Trebuchet MS"/>
              <a:cs typeface="Trebuchet MS"/>
            </a:endParaRPr>
          </a:p>
          <a:p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	O master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é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responsável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pela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 API,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agendamento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dos deployments e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gerenciamento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total do cluster.</a:t>
            </a:r>
          </a:p>
        </p:txBody>
      </p:sp>
    </p:spTree>
    <p:extLst>
      <p:ext uri="{BB962C8B-B14F-4D97-AF65-F5344CB8AC3E}">
        <p14:creationId xmlns:p14="http://schemas.microsoft.com/office/powerpoint/2010/main" val="13769996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0807" y="100775"/>
            <a:ext cx="6108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>
                <a:solidFill>
                  <a:srgbClr val="FFFFFF"/>
                </a:solidFill>
                <a:latin typeface="Trebuchet MS"/>
                <a:cs typeface="Trebuchet MS"/>
              </a:rPr>
              <a:t>Kubernetes</a:t>
            </a:r>
            <a:r>
              <a:rPr lang="en-US" sz="4000" dirty="0">
                <a:solidFill>
                  <a:srgbClr val="FFFFFF"/>
                </a:solidFill>
                <a:latin typeface="Trebuchet MS"/>
                <a:cs typeface="Trebuchet MS"/>
              </a:rPr>
              <a:t> - </a:t>
            </a:r>
            <a:r>
              <a:rPr lang="en-US" sz="4000" dirty="0" err="1">
                <a:solidFill>
                  <a:srgbClr val="FFFFFF"/>
                </a:solidFill>
                <a:latin typeface="Trebuchet MS"/>
                <a:cs typeface="Trebuchet MS"/>
              </a:rPr>
              <a:t>Arquitetura</a:t>
            </a:r>
            <a:endParaRPr lang="en-US" sz="4000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  <p:pic>
        <p:nvPicPr>
          <p:cNvPr id="2" name="Picture 1" descr="Chart_02_Kubernetes-Architecture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38" b="7127"/>
          <a:stretch/>
        </p:blipFill>
        <p:spPr>
          <a:xfrm>
            <a:off x="0" y="1068256"/>
            <a:ext cx="9907090" cy="5300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954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0807" y="100775"/>
            <a:ext cx="6108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>
                <a:solidFill>
                  <a:srgbClr val="FFFFFF"/>
                </a:solidFill>
                <a:latin typeface="Trebuchet MS"/>
                <a:cs typeface="Trebuchet MS"/>
              </a:rPr>
              <a:t>Kubernetes</a:t>
            </a:r>
            <a:r>
              <a:rPr lang="en-US" sz="4000" dirty="0">
                <a:solidFill>
                  <a:srgbClr val="FFFFFF"/>
                </a:solidFill>
                <a:latin typeface="Trebuchet MS"/>
                <a:cs typeface="Trebuchet MS"/>
              </a:rPr>
              <a:t> - </a:t>
            </a:r>
            <a:r>
              <a:rPr lang="en-US" sz="4000" dirty="0" err="1">
                <a:solidFill>
                  <a:srgbClr val="FFFFFF"/>
                </a:solidFill>
                <a:latin typeface="Trebuchet MS"/>
                <a:cs typeface="Trebuchet MS"/>
              </a:rPr>
              <a:t>Arquitetura</a:t>
            </a:r>
            <a:endParaRPr lang="en-US" sz="4000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  <p:pic>
        <p:nvPicPr>
          <p:cNvPr id="2" name="Picture 1" descr="Chart_03_Kubernetes-Master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26" b="6539"/>
          <a:stretch/>
        </p:blipFill>
        <p:spPr>
          <a:xfrm>
            <a:off x="0" y="1059092"/>
            <a:ext cx="9999557" cy="5350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5257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320" y="1438952"/>
            <a:ext cx="10972800" cy="4708555"/>
          </a:xfrm>
        </p:spPr>
        <p:txBody>
          <a:bodyPr/>
          <a:lstStyle/>
          <a:p>
            <a:r>
              <a:rPr lang="en-GB" dirty="0">
                <a:solidFill>
                  <a:srgbClr val="FFFFFF"/>
                </a:solidFill>
                <a:latin typeface="Trebuchet MS"/>
                <a:cs typeface="Trebuchet MS"/>
              </a:rPr>
              <a:t>Containers Docker</a:t>
            </a:r>
          </a:p>
          <a:p>
            <a:r>
              <a:rPr lang="en-GB" dirty="0" err="1">
                <a:solidFill>
                  <a:srgbClr val="FFFFFF"/>
                </a:solidFill>
                <a:latin typeface="Trebuchet MS"/>
                <a:cs typeface="Trebuchet MS"/>
              </a:rPr>
              <a:t>Registro</a:t>
            </a:r>
            <a:endParaRPr lang="en-GB" dirty="0">
              <a:solidFill>
                <a:srgbClr val="FFFFFF"/>
              </a:solidFill>
              <a:latin typeface="Trebuchet MS"/>
              <a:cs typeface="Trebuchet MS"/>
            </a:endParaRPr>
          </a:p>
          <a:p>
            <a:r>
              <a:rPr lang="en-GB" dirty="0">
                <a:solidFill>
                  <a:srgbClr val="FFFFFF"/>
                </a:solidFill>
                <a:latin typeface="Trebuchet MS"/>
                <a:cs typeface="Trebuchet MS"/>
              </a:rPr>
              <a:t>Rancher</a:t>
            </a:r>
          </a:p>
          <a:p>
            <a:r>
              <a:rPr lang="en-GB" dirty="0" err="1">
                <a:solidFill>
                  <a:srgbClr val="FFFFFF"/>
                </a:solidFill>
                <a:latin typeface="Trebuchet MS"/>
                <a:cs typeface="Trebuchet MS"/>
              </a:rPr>
              <a:t>Kubernetes</a:t>
            </a:r>
            <a:endParaRPr lang="en-GB" dirty="0">
              <a:solidFill>
                <a:srgbClr val="FFFFFF"/>
              </a:solidFill>
              <a:latin typeface="Trebuchet MS"/>
              <a:cs typeface="Trebuchet MS"/>
            </a:endParaRPr>
          </a:p>
          <a:p>
            <a:r>
              <a:rPr lang="en-GB" dirty="0" err="1">
                <a:solidFill>
                  <a:srgbClr val="FFFFFF"/>
                </a:solidFill>
                <a:latin typeface="Trebuchet MS"/>
                <a:cs typeface="Trebuchet MS"/>
              </a:rPr>
              <a:t>Kubernetes</a:t>
            </a:r>
            <a:r>
              <a:rPr lang="en-GB" dirty="0">
                <a:solidFill>
                  <a:srgbClr val="FFFFFF"/>
                </a:solidFill>
                <a:latin typeface="Trebuchet MS"/>
                <a:cs typeface="Trebuchet MS"/>
              </a:rPr>
              <a:t> - </a:t>
            </a:r>
            <a:r>
              <a:rPr lang="en-GB" dirty="0" err="1">
                <a:solidFill>
                  <a:srgbClr val="FFFFFF"/>
                </a:solidFill>
                <a:latin typeface="Trebuchet MS"/>
                <a:cs typeface="Trebuchet MS"/>
              </a:rPr>
              <a:t>Arquitetura</a:t>
            </a:r>
            <a:endParaRPr lang="en-GB" dirty="0">
              <a:solidFill>
                <a:srgbClr val="FFFFFF"/>
              </a:solidFill>
              <a:latin typeface="Trebuchet MS"/>
              <a:cs typeface="Trebuchet MS"/>
            </a:endParaRPr>
          </a:p>
          <a:p>
            <a:r>
              <a:rPr lang="en-GB" dirty="0" err="1">
                <a:solidFill>
                  <a:srgbClr val="FFFFFF"/>
                </a:solidFill>
                <a:latin typeface="Trebuchet MS"/>
                <a:cs typeface="Trebuchet MS"/>
              </a:rPr>
              <a:t>Kubernetes</a:t>
            </a:r>
            <a:r>
              <a:rPr lang="en-GB" dirty="0">
                <a:solidFill>
                  <a:srgbClr val="FFFFFF"/>
                </a:solidFill>
                <a:latin typeface="Trebuchet MS"/>
                <a:cs typeface="Trebuchet MS"/>
              </a:rPr>
              <a:t> - O </a:t>
            </a:r>
            <a:r>
              <a:rPr lang="en-GB" dirty="0" err="1">
                <a:solidFill>
                  <a:srgbClr val="FFFFFF"/>
                </a:solidFill>
                <a:latin typeface="Trebuchet MS"/>
                <a:cs typeface="Trebuchet MS"/>
              </a:rPr>
              <a:t>que</a:t>
            </a:r>
            <a:r>
              <a:rPr lang="en-GB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lang="en-GB" dirty="0" err="1">
                <a:solidFill>
                  <a:srgbClr val="FFFFFF"/>
                </a:solidFill>
                <a:latin typeface="Trebuchet MS"/>
                <a:cs typeface="Trebuchet MS"/>
              </a:rPr>
              <a:t>é</a:t>
            </a:r>
            <a:r>
              <a:rPr lang="en-GB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lang="en-GB" dirty="0" err="1">
                <a:solidFill>
                  <a:srgbClr val="FFFFFF"/>
                </a:solidFill>
                <a:latin typeface="Trebuchet MS"/>
                <a:cs typeface="Trebuchet MS"/>
              </a:rPr>
              <a:t>possível</a:t>
            </a:r>
            <a:endParaRPr lang="en-GB" dirty="0">
              <a:solidFill>
                <a:srgbClr val="FFFFFF"/>
              </a:solidFill>
              <a:latin typeface="Trebuchet MS"/>
              <a:cs typeface="Trebuchet MS"/>
            </a:endParaRPr>
          </a:p>
          <a:p>
            <a:r>
              <a:rPr lang="en-GB" dirty="0">
                <a:solidFill>
                  <a:srgbClr val="FFFFFF"/>
                </a:solidFill>
                <a:latin typeface="Trebuchet MS"/>
                <a:cs typeface="Trebuchet MS"/>
              </a:rPr>
              <a:t>Kubernetes - </a:t>
            </a:r>
            <a:r>
              <a:rPr lang="en-GB" dirty="0" err="1">
                <a:solidFill>
                  <a:srgbClr val="FFFFFF"/>
                </a:solidFill>
                <a:latin typeface="Trebuchet MS"/>
                <a:cs typeface="Trebuchet MS"/>
              </a:rPr>
              <a:t>Soluções</a:t>
            </a:r>
            <a:endParaRPr lang="en-GB" dirty="0">
              <a:solidFill>
                <a:srgbClr val="FFFFFF"/>
              </a:solidFill>
              <a:latin typeface="Trebuchet MS"/>
              <a:cs typeface="Trebuchet MS"/>
            </a:endParaRPr>
          </a:p>
          <a:p>
            <a:pPr marL="0" indent="0">
              <a:buNone/>
            </a:pPr>
            <a:endParaRPr lang="en-GB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42727" y="302335"/>
            <a:ext cx="2822455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500" dirty="0">
                <a:solidFill>
                  <a:srgbClr val="FFFFFF"/>
                </a:solidFill>
                <a:latin typeface="Trebuchet MS"/>
                <a:cs typeface="Trebuchet MS"/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30808836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0807" y="100775"/>
            <a:ext cx="6108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>
                <a:solidFill>
                  <a:srgbClr val="FFFFFF"/>
                </a:solidFill>
                <a:latin typeface="Trebuchet MS"/>
                <a:cs typeface="Trebuchet MS"/>
              </a:rPr>
              <a:t>Kubernetes</a:t>
            </a:r>
            <a:r>
              <a:rPr lang="en-US" sz="4000" dirty="0">
                <a:solidFill>
                  <a:srgbClr val="FFFFFF"/>
                </a:solidFill>
                <a:latin typeface="Trebuchet MS"/>
                <a:cs typeface="Trebuchet MS"/>
              </a:rPr>
              <a:t> - </a:t>
            </a:r>
            <a:r>
              <a:rPr lang="en-US" sz="4000" dirty="0" err="1">
                <a:solidFill>
                  <a:srgbClr val="FFFFFF"/>
                </a:solidFill>
                <a:latin typeface="Trebuchet MS"/>
                <a:cs typeface="Trebuchet MS"/>
              </a:rPr>
              <a:t>Arquitetura</a:t>
            </a:r>
            <a:endParaRPr lang="en-US" sz="4000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05384" y="1455652"/>
            <a:ext cx="10963476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Cada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nó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do cluster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roda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:</a:t>
            </a:r>
          </a:p>
          <a:p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	- Container runtime,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Docker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ou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Rocket, com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os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agentes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para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se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comunicar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com o master. (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Kubelet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,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Kube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-proxy) </a:t>
            </a:r>
          </a:p>
          <a:p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	-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Componentes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adicionais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para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logs,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monitoramento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, service discovery e add-ons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opcionais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. </a:t>
            </a:r>
          </a:p>
          <a:p>
            <a:endParaRPr lang="en-US" sz="3200" dirty="0">
              <a:solidFill>
                <a:schemeClr val="tx2">
                  <a:lumMod val="50000"/>
                </a:schemeClr>
              </a:solidFill>
              <a:latin typeface="Trebuchet MS"/>
              <a:cs typeface="Trebuchet MS"/>
            </a:endParaRPr>
          </a:p>
          <a:p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	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Os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nós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,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são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os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trabalhadores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do Cluster.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Eles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expõem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os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serviços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de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computação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,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rede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e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armazenamento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para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as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aplicações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5060649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0807" y="100775"/>
            <a:ext cx="6108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>
                <a:solidFill>
                  <a:srgbClr val="FFFFFF"/>
                </a:solidFill>
                <a:latin typeface="Trebuchet MS"/>
                <a:cs typeface="Trebuchet MS"/>
              </a:rPr>
              <a:t>Kubernetes</a:t>
            </a:r>
            <a:r>
              <a:rPr lang="en-US" sz="4000" dirty="0">
                <a:solidFill>
                  <a:srgbClr val="FFFFFF"/>
                </a:solidFill>
                <a:latin typeface="Trebuchet MS"/>
                <a:cs typeface="Trebuchet MS"/>
              </a:rPr>
              <a:t> - </a:t>
            </a:r>
            <a:r>
              <a:rPr lang="en-US" sz="4000" dirty="0" err="1">
                <a:solidFill>
                  <a:srgbClr val="FFFFFF"/>
                </a:solidFill>
                <a:latin typeface="Trebuchet MS"/>
                <a:cs typeface="Trebuchet MS"/>
              </a:rPr>
              <a:t>Arquitetura</a:t>
            </a:r>
            <a:endParaRPr lang="en-US" sz="4000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  <p:pic>
        <p:nvPicPr>
          <p:cNvPr id="2" name="Picture 1" descr="Chart_04_Kubernetes-Node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49" b="5952"/>
          <a:stretch/>
        </p:blipFill>
        <p:spPr>
          <a:xfrm>
            <a:off x="0" y="1033476"/>
            <a:ext cx="9757632" cy="5335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3271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0807" y="100775"/>
            <a:ext cx="114134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FFFFF"/>
                </a:solidFill>
                <a:latin typeface="Trebuchet MS"/>
                <a:cs typeface="Trebuchet MS"/>
              </a:rPr>
              <a:t>Kubernetes – </a:t>
            </a:r>
            <a:r>
              <a:rPr lang="en-US" sz="4000" dirty="0" err="1">
                <a:solidFill>
                  <a:srgbClr val="FFFFFF"/>
                </a:solidFill>
                <a:latin typeface="Trebuchet MS"/>
                <a:cs typeface="Trebuchet MS"/>
              </a:rPr>
              <a:t>Arquitetura</a:t>
            </a:r>
            <a:r>
              <a:rPr lang="en-US" sz="4000" dirty="0">
                <a:solidFill>
                  <a:srgbClr val="FFFFFF"/>
                </a:solidFill>
                <a:latin typeface="Trebuchet MS"/>
                <a:cs typeface="Trebuchet MS"/>
              </a:rPr>
              <a:t>  do </a:t>
            </a:r>
            <a:r>
              <a:rPr lang="en-US" sz="4000" dirty="0" err="1">
                <a:solidFill>
                  <a:srgbClr val="FFFFFF"/>
                </a:solidFill>
                <a:latin typeface="Trebuchet MS"/>
                <a:cs typeface="Trebuchet MS"/>
              </a:rPr>
              <a:t>treinamento</a:t>
            </a:r>
            <a:endParaRPr lang="en-US" sz="4000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CC8093C-6A79-2F48-BB38-E7C341AF72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03970"/>
            <a:ext cx="9572744" cy="5360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103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0807" y="100775"/>
            <a:ext cx="86891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>
                <a:solidFill>
                  <a:srgbClr val="FFFFFF"/>
                </a:solidFill>
                <a:latin typeface="Trebuchet MS"/>
                <a:cs typeface="Trebuchet MS"/>
              </a:rPr>
              <a:t>Kubernetes</a:t>
            </a:r>
            <a:r>
              <a:rPr lang="en-US" sz="4000" dirty="0">
                <a:solidFill>
                  <a:srgbClr val="FFFFFF"/>
                </a:solidFill>
                <a:latin typeface="Trebuchet MS"/>
                <a:cs typeface="Trebuchet MS"/>
              </a:rPr>
              <a:t> - </a:t>
            </a:r>
            <a:r>
              <a:rPr lang="en-US" sz="4000" dirty="0" err="1">
                <a:solidFill>
                  <a:srgbClr val="FFFFFF"/>
                </a:solidFill>
                <a:latin typeface="Trebuchet MS"/>
                <a:cs typeface="Trebuchet MS"/>
              </a:rPr>
              <a:t>Componentes</a:t>
            </a:r>
            <a:endParaRPr lang="en-US" sz="4000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05384" y="1455652"/>
            <a:ext cx="10963476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	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Componentes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do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Kuberentes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para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usarmos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em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nossas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aplicações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containeirizadas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: </a:t>
            </a:r>
          </a:p>
          <a:p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	</a:t>
            </a:r>
          </a:p>
          <a:p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	</a:t>
            </a:r>
            <a:r>
              <a:rPr lang="en-US" sz="3200" b="1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Pods: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Containers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que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trabalham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em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conjunto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.</a:t>
            </a:r>
          </a:p>
          <a:p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	</a:t>
            </a:r>
            <a:r>
              <a:rPr lang="en-US" sz="3200" b="1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Services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: Pods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que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trabalham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em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conjunto</a:t>
            </a:r>
            <a:endParaRPr lang="en-US" sz="3200" dirty="0">
              <a:solidFill>
                <a:schemeClr val="tx2">
                  <a:lumMod val="50000"/>
                </a:schemeClr>
              </a:solidFill>
              <a:latin typeface="Trebuchet MS"/>
              <a:cs typeface="Trebuchet MS"/>
            </a:endParaRPr>
          </a:p>
          <a:p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	</a:t>
            </a:r>
            <a:r>
              <a:rPr lang="en-US" sz="3200" b="1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Deployments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: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Provê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um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única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declaração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para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Pods e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ReplicaSets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. </a:t>
            </a:r>
          </a:p>
          <a:p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	</a:t>
            </a:r>
            <a:r>
              <a:rPr lang="en-US" sz="3200" b="1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Labels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: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Usado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para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organizar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serviços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</a:p>
          <a:p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38676456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0807" y="100775"/>
            <a:ext cx="86891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>
                <a:solidFill>
                  <a:srgbClr val="FFFFFF"/>
                </a:solidFill>
                <a:latin typeface="Trebuchet MS"/>
                <a:cs typeface="Trebuchet MS"/>
              </a:rPr>
              <a:t>Kubernetes</a:t>
            </a:r>
            <a:r>
              <a:rPr lang="en-US" sz="4000" dirty="0">
                <a:solidFill>
                  <a:srgbClr val="FFFFFF"/>
                </a:solidFill>
                <a:latin typeface="Trebuchet MS"/>
                <a:cs typeface="Trebuchet MS"/>
              </a:rPr>
              <a:t> - </a:t>
            </a:r>
            <a:r>
              <a:rPr lang="en-US" sz="4000" dirty="0" err="1">
                <a:solidFill>
                  <a:srgbClr val="FFFFFF"/>
                </a:solidFill>
                <a:latin typeface="Trebuchet MS"/>
                <a:cs typeface="Trebuchet MS"/>
              </a:rPr>
              <a:t>Componentes</a:t>
            </a:r>
            <a:endParaRPr lang="en-US" sz="4000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05384" y="1455652"/>
            <a:ext cx="10963476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	</a:t>
            </a:r>
            <a:r>
              <a:rPr lang="en-US" sz="3200" b="1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Daemonsets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: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Rodar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sempre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um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ou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mais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pods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por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nó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. </a:t>
            </a:r>
          </a:p>
          <a:p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	</a:t>
            </a:r>
            <a:r>
              <a:rPr lang="en-US" sz="3200" b="1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Secrets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: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Salvar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dados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sensitivos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como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senhas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de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bancos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de dados.</a:t>
            </a:r>
          </a:p>
          <a:p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	</a:t>
            </a:r>
            <a:r>
              <a:rPr lang="en-US" sz="3200" b="1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ConfigMaps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: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Arquivo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de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configurações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que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suas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aplicações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irão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usar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.</a:t>
            </a:r>
          </a:p>
          <a:p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	</a:t>
            </a:r>
            <a:r>
              <a:rPr lang="en-US" sz="3200" b="1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Cron</a:t>
            </a:r>
            <a:r>
              <a:rPr lang="en-US" sz="3200" b="1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Jobs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: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Executar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tarefas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temporais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,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uma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vez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ou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repetidas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vezes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319285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0807" y="100775"/>
            <a:ext cx="86891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>
                <a:solidFill>
                  <a:srgbClr val="FFFFFF"/>
                </a:solidFill>
                <a:latin typeface="Trebuchet MS"/>
                <a:cs typeface="Trebuchet MS"/>
              </a:rPr>
              <a:t>Kubernetes</a:t>
            </a:r>
            <a:r>
              <a:rPr lang="en-US" sz="4000" dirty="0">
                <a:solidFill>
                  <a:srgbClr val="FFFFFF"/>
                </a:solidFill>
                <a:latin typeface="Trebuchet MS"/>
                <a:cs typeface="Trebuchet MS"/>
              </a:rPr>
              <a:t> – O </a:t>
            </a:r>
            <a:r>
              <a:rPr lang="en-US" sz="4000" dirty="0" err="1">
                <a:solidFill>
                  <a:srgbClr val="FFFFFF"/>
                </a:solidFill>
                <a:latin typeface="Trebuchet MS"/>
                <a:cs typeface="Trebuchet MS"/>
              </a:rPr>
              <a:t>que</a:t>
            </a:r>
            <a:r>
              <a:rPr lang="en-US" sz="40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lang="en-US" sz="4000" dirty="0" err="1">
                <a:solidFill>
                  <a:srgbClr val="FFFFFF"/>
                </a:solidFill>
                <a:latin typeface="Trebuchet MS"/>
                <a:cs typeface="Trebuchet MS"/>
              </a:rPr>
              <a:t>podemos</a:t>
            </a:r>
            <a:r>
              <a:rPr lang="en-US" sz="40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lang="en-US" sz="4000" dirty="0" err="1">
                <a:solidFill>
                  <a:srgbClr val="FFFFFF"/>
                </a:solidFill>
                <a:latin typeface="Trebuchet MS"/>
                <a:cs typeface="Trebuchet MS"/>
              </a:rPr>
              <a:t>fazer</a:t>
            </a:r>
            <a:endParaRPr lang="en-US" sz="4000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05384" y="1455652"/>
            <a:ext cx="10963476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	- Deployment de containers e </a:t>
            </a:r>
            <a:r>
              <a:rPr lang="en-US" sz="3200" b="1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controle</a:t>
            </a:r>
            <a:r>
              <a:rPr lang="en-US" sz="3200" b="1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de Rollout.</a:t>
            </a:r>
          </a:p>
          <a:p>
            <a:endParaRPr lang="en-US" sz="3200" b="1" dirty="0">
              <a:solidFill>
                <a:schemeClr val="tx2">
                  <a:lumMod val="50000"/>
                </a:schemeClr>
              </a:solidFill>
              <a:latin typeface="Trebuchet MS"/>
              <a:cs typeface="Trebuchet MS"/>
            </a:endParaRPr>
          </a:p>
          <a:p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		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Descreva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seus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containers e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quantos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você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quer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com o "Deployment".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Kuberentes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irá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manter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esses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containers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rodando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e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irá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gerenciar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mudanças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no deployment (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como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atualizar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imagens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ou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mudar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variáveis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de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ambiente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) com um "rollout".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Você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pode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pausar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,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resumir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, e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fazer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rollback das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alterações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como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você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preferir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060028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0807" y="100775"/>
            <a:ext cx="86891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>
                <a:solidFill>
                  <a:srgbClr val="FFFFFF"/>
                </a:solidFill>
                <a:latin typeface="Trebuchet MS"/>
                <a:cs typeface="Trebuchet MS"/>
              </a:rPr>
              <a:t>Kubernetes</a:t>
            </a:r>
            <a:r>
              <a:rPr lang="en-US" sz="4000" dirty="0">
                <a:solidFill>
                  <a:srgbClr val="FFFFFF"/>
                </a:solidFill>
                <a:latin typeface="Trebuchet MS"/>
                <a:cs typeface="Trebuchet MS"/>
              </a:rPr>
              <a:t> – O </a:t>
            </a:r>
            <a:r>
              <a:rPr lang="en-US" sz="4000" dirty="0" err="1">
                <a:solidFill>
                  <a:srgbClr val="FFFFFF"/>
                </a:solidFill>
                <a:latin typeface="Trebuchet MS"/>
                <a:cs typeface="Trebuchet MS"/>
              </a:rPr>
              <a:t>que</a:t>
            </a:r>
            <a:r>
              <a:rPr lang="en-US" sz="40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lang="en-US" sz="4000" dirty="0" err="1">
                <a:solidFill>
                  <a:srgbClr val="FFFFFF"/>
                </a:solidFill>
                <a:latin typeface="Trebuchet MS"/>
                <a:cs typeface="Trebuchet MS"/>
              </a:rPr>
              <a:t>podemos</a:t>
            </a:r>
            <a:r>
              <a:rPr lang="en-US" sz="40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lang="en-US" sz="4000" dirty="0" err="1">
                <a:solidFill>
                  <a:srgbClr val="FFFFFF"/>
                </a:solidFill>
                <a:latin typeface="Trebuchet MS"/>
                <a:cs typeface="Trebuchet MS"/>
              </a:rPr>
              <a:t>fazer</a:t>
            </a:r>
            <a:endParaRPr lang="en-US" sz="4000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05384" y="1455652"/>
            <a:ext cx="10963476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	- </a:t>
            </a:r>
            <a:r>
              <a:rPr lang="en-US" sz="3200" b="1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Empacotamento</a:t>
            </a:r>
            <a:r>
              <a:rPr lang="en-US" sz="3200" b="1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de </a:t>
            </a:r>
            <a:r>
              <a:rPr lang="en-US" sz="3200" b="1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recursos</a:t>
            </a:r>
            <a:endParaRPr lang="en-US" sz="3200" b="1" dirty="0">
              <a:solidFill>
                <a:schemeClr val="tx2">
                  <a:lumMod val="50000"/>
                </a:schemeClr>
              </a:solidFill>
              <a:latin typeface="Trebuchet MS"/>
              <a:cs typeface="Trebuchet MS"/>
            </a:endParaRPr>
          </a:p>
          <a:p>
            <a:endParaRPr lang="en-US" sz="3200" b="1" dirty="0">
              <a:solidFill>
                <a:schemeClr val="tx2">
                  <a:lumMod val="50000"/>
                </a:schemeClr>
              </a:solidFill>
              <a:latin typeface="Trebuchet MS"/>
              <a:cs typeface="Trebuchet MS"/>
            </a:endParaRPr>
          </a:p>
          <a:p>
            <a:r>
              <a:rPr lang="en-US" sz="3200" b="1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		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Você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pode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declarar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um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mínimo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e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máximo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de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recursos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computacionais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(CPU &amp;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Memória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)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para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seus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containers.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Kuberentes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irá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alocar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seus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containers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onde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eles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puderem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caber.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Isto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incrementa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sua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eficiência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computacional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e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ultimamente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ajuda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a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baixar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seus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custos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94243423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0807" y="100775"/>
            <a:ext cx="86891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>
                <a:solidFill>
                  <a:srgbClr val="FFFFFF"/>
                </a:solidFill>
                <a:latin typeface="Trebuchet MS"/>
                <a:cs typeface="Trebuchet MS"/>
              </a:rPr>
              <a:t>Kubernetes</a:t>
            </a:r>
            <a:r>
              <a:rPr lang="en-US" sz="4000" dirty="0">
                <a:solidFill>
                  <a:srgbClr val="FFFFFF"/>
                </a:solidFill>
                <a:latin typeface="Trebuchet MS"/>
                <a:cs typeface="Trebuchet MS"/>
              </a:rPr>
              <a:t> – O </a:t>
            </a:r>
            <a:r>
              <a:rPr lang="en-US" sz="4000" dirty="0" err="1">
                <a:solidFill>
                  <a:srgbClr val="FFFFFF"/>
                </a:solidFill>
                <a:latin typeface="Trebuchet MS"/>
                <a:cs typeface="Trebuchet MS"/>
              </a:rPr>
              <a:t>que</a:t>
            </a:r>
            <a:r>
              <a:rPr lang="en-US" sz="40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lang="en-US" sz="4000" dirty="0" err="1">
                <a:solidFill>
                  <a:srgbClr val="FFFFFF"/>
                </a:solidFill>
                <a:latin typeface="Trebuchet MS"/>
                <a:cs typeface="Trebuchet MS"/>
              </a:rPr>
              <a:t>podemos</a:t>
            </a:r>
            <a:r>
              <a:rPr lang="en-US" sz="40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lang="en-US" sz="4000" dirty="0" err="1">
                <a:solidFill>
                  <a:srgbClr val="FFFFFF"/>
                </a:solidFill>
                <a:latin typeface="Trebuchet MS"/>
                <a:cs typeface="Trebuchet MS"/>
              </a:rPr>
              <a:t>fazer</a:t>
            </a:r>
            <a:endParaRPr lang="en-US" sz="4000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05384" y="1455652"/>
            <a:ext cx="10963476" cy="50167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	- Service Discovery e </a:t>
            </a:r>
            <a:r>
              <a:rPr lang="en-US" sz="3200" b="1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Autoscaling</a:t>
            </a:r>
            <a:r>
              <a:rPr lang="en-US" sz="3200" b="1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.</a:t>
            </a:r>
          </a:p>
          <a:p>
            <a:r>
              <a:rPr lang="en-US" sz="3200" b="1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	</a:t>
            </a:r>
          </a:p>
          <a:p>
            <a:r>
              <a:rPr lang="en-US" sz="3200" b="1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	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Kubernetes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pode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automaticamente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expor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seus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containers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para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a internet e outros containers no cluster.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Ele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automaticamente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balanceia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o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tráfego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através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dos containers.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Kubernetes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suporta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service discovery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através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de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variáveis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de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ambiente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e DNS.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Você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pode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também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configurar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autoscaling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baseado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em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CPU,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Memória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e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rede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para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os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containers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aumentarem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seus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recursos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de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utilização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106020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0807" y="100775"/>
            <a:ext cx="86891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>
                <a:solidFill>
                  <a:srgbClr val="FFFFFF"/>
                </a:solidFill>
                <a:latin typeface="Trebuchet MS"/>
                <a:cs typeface="Trebuchet MS"/>
              </a:rPr>
              <a:t>Kubernetes</a:t>
            </a:r>
            <a:r>
              <a:rPr lang="en-US" sz="4000" dirty="0">
                <a:solidFill>
                  <a:srgbClr val="FFFFFF"/>
                </a:solidFill>
                <a:latin typeface="Trebuchet MS"/>
                <a:cs typeface="Trebuchet MS"/>
              </a:rPr>
              <a:t> – O </a:t>
            </a:r>
            <a:r>
              <a:rPr lang="en-US" sz="4000" dirty="0" err="1">
                <a:solidFill>
                  <a:srgbClr val="FFFFFF"/>
                </a:solidFill>
                <a:latin typeface="Trebuchet MS"/>
                <a:cs typeface="Trebuchet MS"/>
              </a:rPr>
              <a:t>que</a:t>
            </a:r>
            <a:r>
              <a:rPr lang="en-US" sz="40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lang="en-US" sz="4000" dirty="0" err="1">
                <a:solidFill>
                  <a:srgbClr val="FFFFFF"/>
                </a:solidFill>
                <a:latin typeface="Trebuchet MS"/>
                <a:cs typeface="Trebuchet MS"/>
              </a:rPr>
              <a:t>podemos</a:t>
            </a:r>
            <a:r>
              <a:rPr lang="en-US" sz="40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lang="en-US" sz="4000" dirty="0" err="1">
                <a:solidFill>
                  <a:srgbClr val="FFFFFF"/>
                </a:solidFill>
                <a:latin typeface="Trebuchet MS"/>
                <a:cs typeface="Trebuchet MS"/>
              </a:rPr>
              <a:t>fazer</a:t>
            </a:r>
            <a:endParaRPr lang="en-US" sz="4000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05384" y="1455652"/>
            <a:ext cx="10963476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	- Cluster </a:t>
            </a:r>
            <a:r>
              <a:rPr lang="en-US" sz="3200" b="1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Heterogêneo</a:t>
            </a:r>
            <a:endParaRPr lang="en-US" sz="3200" b="1" dirty="0">
              <a:solidFill>
                <a:schemeClr val="tx2">
                  <a:lumMod val="50000"/>
                </a:schemeClr>
              </a:solidFill>
              <a:latin typeface="Trebuchet MS"/>
              <a:cs typeface="Trebuchet MS"/>
            </a:endParaRPr>
          </a:p>
          <a:p>
            <a:endParaRPr lang="en-US" sz="3200" b="1" dirty="0">
              <a:solidFill>
                <a:schemeClr val="tx2">
                  <a:lumMod val="50000"/>
                </a:schemeClr>
              </a:solidFill>
              <a:latin typeface="Trebuchet MS"/>
              <a:cs typeface="Trebuchet MS"/>
            </a:endParaRPr>
          </a:p>
          <a:p>
            <a:r>
              <a:rPr lang="en-US" sz="3200" b="1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		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Kubernetes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roda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em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qualquer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lugar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.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Você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pode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construir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seu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cluster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para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um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conjunto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de VM's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rodando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na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nuvem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, on-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premisses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,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ou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bare metal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dentro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do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seu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data center. </a:t>
            </a:r>
          </a:p>
        </p:txBody>
      </p:sp>
    </p:spTree>
    <p:extLst>
      <p:ext uri="{BB962C8B-B14F-4D97-AF65-F5344CB8AC3E}">
        <p14:creationId xmlns:p14="http://schemas.microsoft.com/office/powerpoint/2010/main" val="21480202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0807" y="100775"/>
            <a:ext cx="86891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>
                <a:solidFill>
                  <a:srgbClr val="FFFFFF"/>
                </a:solidFill>
                <a:latin typeface="Trebuchet MS"/>
                <a:cs typeface="Trebuchet MS"/>
              </a:rPr>
              <a:t>Kubernetes</a:t>
            </a:r>
            <a:r>
              <a:rPr lang="en-US" sz="4000" dirty="0">
                <a:solidFill>
                  <a:srgbClr val="FFFFFF"/>
                </a:solidFill>
                <a:latin typeface="Trebuchet MS"/>
                <a:cs typeface="Trebuchet MS"/>
              </a:rPr>
              <a:t> – O </a:t>
            </a:r>
            <a:r>
              <a:rPr lang="en-US" sz="4000" dirty="0" err="1">
                <a:solidFill>
                  <a:srgbClr val="FFFFFF"/>
                </a:solidFill>
                <a:latin typeface="Trebuchet MS"/>
                <a:cs typeface="Trebuchet MS"/>
              </a:rPr>
              <a:t>que</a:t>
            </a:r>
            <a:r>
              <a:rPr lang="en-US" sz="40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lang="en-US" sz="4000" dirty="0" err="1">
                <a:solidFill>
                  <a:srgbClr val="FFFFFF"/>
                </a:solidFill>
                <a:latin typeface="Trebuchet MS"/>
                <a:cs typeface="Trebuchet MS"/>
              </a:rPr>
              <a:t>podemos</a:t>
            </a:r>
            <a:r>
              <a:rPr lang="en-US" sz="40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lang="en-US" sz="4000" dirty="0" err="1">
                <a:solidFill>
                  <a:srgbClr val="FFFFFF"/>
                </a:solidFill>
                <a:latin typeface="Trebuchet MS"/>
                <a:cs typeface="Trebuchet MS"/>
              </a:rPr>
              <a:t>fazer</a:t>
            </a:r>
            <a:endParaRPr lang="en-US" sz="4000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05384" y="1455652"/>
            <a:ext cx="10963476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	- </a:t>
            </a:r>
            <a:r>
              <a:rPr lang="en-US" sz="3200" b="1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Armazenamento</a:t>
            </a:r>
            <a:r>
              <a:rPr lang="en-US" sz="3200" b="1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b="1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persistente</a:t>
            </a:r>
            <a:endParaRPr lang="en-US" sz="3200" b="1" dirty="0">
              <a:solidFill>
                <a:schemeClr val="tx2">
                  <a:lumMod val="50000"/>
                </a:schemeClr>
              </a:solidFill>
              <a:latin typeface="Trebuchet MS"/>
              <a:cs typeface="Trebuchet MS"/>
            </a:endParaRPr>
          </a:p>
          <a:p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	</a:t>
            </a:r>
          </a:p>
          <a:p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		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Kuberentes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inclui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suporte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para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armazenamento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persistente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conectado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as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aplicações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stateless.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Existe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suporte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para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AWS EBS, GCP, e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muitos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,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muitos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,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muitos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outros. </a:t>
            </a:r>
          </a:p>
        </p:txBody>
      </p:sp>
    </p:spTree>
    <p:extLst>
      <p:ext uri="{BB962C8B-B14F-4D97-AF65-F5344CB8AC3E}">
        <p14:creationId xmlns:p14="http://schemas.microsoft.com/office/powerpoint/2010/main" val="26283752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342727" y="302335"/>
            <a:ext cx="61086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500" dirty="0">
                <a:solidFill>
                  <a:srgbClr val="FFFFFF"/>
                </a:solidFill>
                <a:latin typeface="Trebuchet MS"/>
                <a:cs typeface="Trebuchet MS"/>
              </a:rPr>
              <a:t>Containers </a:t>
            </a:r>
            <a:r>
              <a:rPr lang="en-US" sz="4500" dirty="0" err="1">
                <a:solidFill>
                  <a:srgbClr val="FFFFFF"/>
                </a:solidFill>
                <a:latin typeface="Trebuchet MS"/>
                <a:cs typeface="Trebuchet MS"/>
              </a:rPr>
              <a:t>Docker</a:t>
            </a:r>
            <a:endParaRPr lang="en-US" sz="4500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20365336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0807" y="100775"/>
            <a:ext cx="86891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>
                <a:solidFill>
                  <a:srgbClr val="FFFFFF"/>
                </a:solidFill>
                <a:latin typeface="Trebuchet MS"/>
                <a:cs typeface="Trebuchet MS"/>
              </a:rPr>
              <a:t>Kubernetes</a:t>
            </a:r>
            <a:r>
              <a:rPr lang="en-US" sz="4000" dirty="0">
                <a:solidFill>
                  <a:srgbClr val="FFFFFF"/>
                </a:solidFill>
                <a:latin typeface="Trebuchet MS"/>
                <a:cs typeface="Trebuchet MS"/>
              </a:rPr>
              <a:t> – O </a:t>
            </a:r>
            <a:r>
              <a:rPr lang="en-US" sz="4000" dirty="0" err="1">
                <a:solidFill>
                  <a:srgbClr val="FFFFFF"/>
                </a:solidFill>
                <a:latin typeface="Trebuchet MS"/>
                <a:cs typeface="Trebuchet MS"/>
              </a:rPr>
              <a:t>que</a:t>
            </a:r>
            <a:r>
              <a:rPr lang="en-US" sz="40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lang="en-US" sz="4000" dirty="0" err="1">
                <a:solidFill>
                  <a:srgbClr val="FFFFFF"/>
                </a:solidFill>
                <a:latin typeface="Trebuchet MS"/>
                <a:cs typeface="Trebuchet MS"/>
              </a:rPr>
              <a:t>podemos</a:t>
            </a:r>
            <a:r>
              <a:rPr lang="en-US" sz="40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lang="en-US" sz="4000" dirty="0" err="1">
                <a:solidFill>
                  <a:srgbClr val="FFFFFF"/>
                </a:solidFill>
                <a:latin typeface="Trebuchet MS"/>
                <a:cs typeface="Trebuchet MS"/>
              </a:rPr>
              <a:t>fazer</a:t>
            </a:r>
            <a:endParaRPr lang="en-US" sz="4000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05384" y="1455652"/>
            <a:ext cx="10963476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	- HA</a:t>
            </a:r>
          </a:p>
          <a:p>
            <a:r>
              <a:rPr lang="en-US" sz="3200" b="1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		</a:t>
            </a:r>
          </a:p>
          <a:p>
            <a:r>
              <a:rPr lang="en-US" sz="3200" b="1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		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Kuberentes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é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escalável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para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o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planeta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Terra.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Isto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requer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atenção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especial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para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funcionalidades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de HA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como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multi-master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ou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cluster federation. Cluster Federation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permite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conectar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clusters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em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conjunto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,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para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permitir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que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se um cluster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caia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,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os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containers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podem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automaticamente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serem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movidos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para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o outro cluster. </a:t>
            </a:r>
          </a:p>
        </p:txBody>
      </p:sp>
    </p:spTree>
    <p:extLst>
      <p:ext uri="{BB962C8B-B14F-4D97-AF65-F5344CB8AC3E}">
        <p14:creationId xmlns:p14="http://schemas.microsoft.com/office/powerpoint/2010/main" val="355890176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0807" y="100775"/>
            <a:ext cx="86891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>
                <a:solidFill>
                  <a:srgbClr val="FFFFFF"/>
                </a:solidFill>
                <a:latin typeface="Trebuchet MS"/>
                <a:cs typeface="Trebuchet MS"/>
              </a:rPr>
              <a:t>Kubernetes</a:t>
            </a:r>
            <a:r>
              <a:rPr lang="en-US" sz="4000" dirty="0">
                <a:solidFill>
                  <a:srgbClr val="FFFFFF"/>
                </a:solidFill>
                <a:latin typeface="Trebuchet MS"/>
                <a:cs typeface="Trebuchet MS"/>
              </a:rPr>
              <a:t> – O </a:t>
            </a:r>
            <a:r>
              <a:rPr lang="en-US" sz="4000" dirty="0" err="1">
                <a:solidFill>
                  <a:srgbClr val="FFFFFF"/>
                </a:solidFill>
                <a:latin typeface="Trebuchet MS"/>
                <a:cs typeface="Trebuchet MS"/>
              </a:rPr>
              <a:t>que</a:t>
            </a:r>
            <a:r>
              <a:rPr lang="en-US" sz="40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lang="en-US" sz="4000" dirty="0" err="1">
                <a:solidFill>
                  <a:srgbClr val="FFFFFF"/>
                </a:solidFill>
                <a:latin typeface="Trebuchet MS"/>
                <a:cs typeface="Trebuchet MS"/>
              </a:rPr>
              <a:t>podemos</a:t>
            </a:r>
            <a:r>
              <a:rPr lang="en-US" sz="40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lang="en-US" sz="4000" dirty="0" err="1">
                <a:solidFill>
                  <a:srgbClr val="FFFFFF"/>
                </a:solidFill>
                <a:latin typeface="Trebuchet MS"/>
                <a:cs typeface="Trebuchet MS"/>
              </a:rPr>
              <a:t>fazer</a:t>
            </a:r>
            <a:endParaRPr lang="en-US" sz="4000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05384" y="1455652"/>
            <a:ext cx="10963476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	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Estes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itens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fazem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o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Kubernetes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perfeito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para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rodar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diferentes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arquiteturas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de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aplicações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,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desde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as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monolíticas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aplicações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web,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até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aplicações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de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microserviços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altamente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distribuídos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, e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até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mesmo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aplicações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batch.</a:t>
            </a:r>
          </a:p>
        </p:txBody>
      </p:sp>
    </p:spTree>
    <p:extLst>
      <p:ext uri="{BB962C8B-B14F-4D97-AF65-F5344CB8AC3E}">
        <p14:creationId xmlns:p14="http://schemas.microsoft.com/office/powerpoint/2010/main" val="398871821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0807" y="100775"/>
            <a:ext cx="86891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>
                <a:solidFill>
                  <a:srgbClr val="FFFFFF"/>
                </a:solidFill>
                <a:latin typeface="Trebuchet MS"/>
                <a:cs typeface="Trebuchet MS"/>
              </a:rPr>
              <a:t>Kubernetes</a:t>
            </a:r>
            <a:r>
              <a:rPr lang="en-US" sz="4000" dirty="0">
                <a:solidFill>
                  <a:srgbClr val="FFFFFF"/>
                </a:solidFill>
                <a:latin typeface="Trebuchet MS"/>
                <a:cs typeface="Trebuchet MS"/>
              </a:rPr>
              <a:t> – </a:t>
            </a:r>
            <a:r>
              <a:rPr lang="en-US" sz="4000" dirty="0" err="1">
                <a:solidFill>
                  <a:srgbClr val="FFFFFF"/>
                </a:solidFill>
                <a:latin typeface="Trebuchet MS"/>
                <a:cs typeface="Trebuchet MS"/>
              </a:rPr>
              <a:t>Soluções</a:t>
            </a:r>
            <a:endParaRPr lang="en-US" sz="4000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05384" y="1455652"/>
            <a:ext cx="1096347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	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Alguns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dos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problemas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que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você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irá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enfrentar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quando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rodar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aplicações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containerizadas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em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um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ambiente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clusterizado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, e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como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o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Kubernetes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resolve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elas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.</a:t>
            </a:r>
          </a:p>
        </p:txBody>
      </p:sp>
      <p:pic>
        <p:nvPicPr>
          <p:cNvPr id="2" name="Picture 1" descr="architecture-1837176_1280-e1506670343685-1024x455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88919"/>
            <a:ext cx="7439185" cy="3305498"/>
          </a:xfrm>
          <a:prstGeom prst="rect">
            <a:avLst/>
          </a:prstGeom>
        </p:spPr>
      </p:pic>
      <p:pic>
        <p:nvPicPr>
          <p:cNvPr id="6" name="Picture 5" descr="architecture-1837176_1280-e1506670343685-1024x455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686"/>
          <a:stretch/>
        </p:blipFill>
        <p:spPr>
          <a:xfrm flipH="1">
            <a:off x="7430308" y="3087820"/>
            <a:ext cx="4040541" cy="3305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45926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0807" y="100775"/>
            <a:ext cx="86891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>
                <a:solidFill>
                  <a:srgbClr val="FFFFFF"/>
                </a:solidFill>
                <a:latin typeface="Trebuchet MS"/>
                <a:cs typeface="Trebuchet MS"/>
              </a:rPr>
              <a:t>Kubernetes</a:t>
            </a:r>
            <a:r>
              <a:rPr lang="en-US" sz="4000" dirty="0">
                <a:solidFill>
                  <a:srgbClr val="FFFFFF"/>
                </a:solidFill>
                <a:latin typeface="Trebuchet MS"/>
                <a:cs typeface="Trebuchet MS"/>
              </a:rPr>
              <a:t> – </a:t>
            </a:r>
            <a:r>
              <a:rPr lang="en-US" sz="4000" dirty="0" err="1">
                <a:solidFill>
                  <a:srgbClr val="FFFFFF"/>
                </a:solidFill>
                <a:latin typeface="Trebuchet MS"/>
                <a:cs typeface="Trebuchet MS"/>
              </a:rPr>
              <a:t>Soluções</a:t>
            </a:r>
            <a:endParaRPr lang="en-US" sz="4000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05384" y="1455652"/>
            <a:ext cx="10963476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Scheduling</a:t>
            </a:r>
          </a:p>
          <a:p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		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Você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construiu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sua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grande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aplicação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baseada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em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containers?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Seeeensacional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!! Agora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você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precisa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se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certificar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que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ela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irá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rodar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onde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e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quando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ela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deve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.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É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importante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para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sua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aplicação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rodar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nas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máquinas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corretas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dentro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do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seu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cluster.</a:t>
            </a:r>
          </a:p>
        </p:txBody>
      </p:sp>
    </p:spTree>
    <p:extLst>
      <p:ext uri="{BB962C8B-B14F-4D97-AF65-F5344CB8AC3E}">
        <p14:creationId xmlns:p14="http://schemas.microsoft.com/office/powerpoint/2010/main" val="179638061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0807" y="100775"/>
            <a:ext cx="86891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>
                <a:solidFill>
                  <a:srgbClr val="FFFFFF"/>
                </a:solidFill>
                <a:latin typeface="Trebuchet MS"/>
                <a:cs typeface="Trebuchet MS"/>
              </a:rPr>
              <a:t>Kubernetes</a:t>
            </a:r>
            <a:r>
              <a:rPr lang="en-US" sz="4000" dirty="0">
                <a:solidFill>
                  <a:srgbClr val="FFFFFF"/>
                </a:solidFill>
                <a:latin typeface="Trebuchet MS"/>
                <a:cs typeface="Trebuchet MS"/>
              </a:rPr>
              <a:t> – </a:t>
            </a:r>
            <a:r>
              <a:rPr lang="en-US" sz="4000" dirty="0" err="1">
                <a:solidFill>
                  <a:srgbClr val="FFFFFF"/>
                </a:solidFill>
                <a:latin typeface="Trebuchet MS"/>
                <a:cs typeface="Trebuchet MS"/>
              </a:rPr>
              <a:t>Soluções</a:t>
            </a:r>
            <a:endParaRPr lang="en-US" sz="4000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05384" y="1455652"/>
            <a:ext cx="10963476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Load balancing</a:t>
            </a:r>
          </a:p>
          <a:p>
            <a:r>
              <a:rPr lang="en-US" sz="3200" b="1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		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Sua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aplicação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está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up e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rodando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.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Perfeito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! agora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você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precisa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se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certificar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que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o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tráfego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do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cliente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é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distribuído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até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mesmo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através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dos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nós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do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seu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cluster.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É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importante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que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sua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aplicação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esteja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fazendo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um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bom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uso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dos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recursos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em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cada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host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para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aguentar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a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carga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dos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clientes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.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Você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não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quer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que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alguns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containers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trabalhem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em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carga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máxima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enquanto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outros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estão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sem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trabalhar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7781504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0807" y="100775"/>
            <a:ext cx="86891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>
                <a:solidFill>
                  <a:srgbClr val="FFFFFF"/>
                </a:solidFill>
                <a:latin typeface="Trebuchet MS"/>
                <a:cs typeface="Trebuchet MS"/>
              </a:rPr>
              <a:t>Kubernetes</a:t>
            </a:r>
            <a:r>
              <a:rPr lang="en-US" sz="4000" dirty="0">
                <a:solidFill>
                  <a:srgbClr val="FFFFFF"/>
                </a:solidFill>
                <a:latin typeface="Trebuchet MS"/>
                <a:cs typeface="Trebuchet MS"/>
              </a:rPr>
              <a:t> – </a:t>
            </a:r>
            <a:r>
              <a:rPr lang="en-US" sz="4000" dirty="0" err="1">
                <a:solidFill>
                  <a:srgbClr val="FFFFFF"/>
                </a:solidFill>
                <a:latin typeface="Trebuchet MS"/>
                <a:cs typeface="Trebuchet MS"/>
              </a:rPr>
              <a:t>Soluções</a:t>
            </a:r>
            <a:endParaRPr lang="en-US" sz="4000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05384" y="1455652"/>
            <a:ext cx="10963476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Application scaling</a:t>
            </a:r>
          </a:p>
          <a:p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		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Você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tem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seus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containers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rodando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e o load balancer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está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distribuindo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a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carga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muito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bem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entre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eles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.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Muito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,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muito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bom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!! Agora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você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precisa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trazer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mais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containers online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para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aguentar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o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tráfego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crescente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, e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mesmo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picos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de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demanda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, e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depois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terminar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os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containers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quando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não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são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mais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necessários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.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É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importante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poder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suportar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picos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nas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requisições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do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seu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serviço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6178104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0807" y="100775"/>
            <a:ext cx="86891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>
                <a:solidFill>
                  <a:srgbClr val="FFFFFF"/>
                </a:solidFill>
                <a:latin typeface="Trebuchet MS"/>
                <a:cs typeface="Trebuchet MS"/>
              </a:rPr>
              <a:t>Kubernetes</a:t>
            </a:r>
            <a:r>
              <a:rPr lang="en-US" sz="4000" dirty="0">
                <a:solidFill>
                  <a:srgbClr val="FFFFFF"/>
                </a:solidFill>
                <a:latin typeface="Trebuchet MS"/>
                <a:cs typeface="Trebuchet MS"/>
              </a:rPr>
              <a:t> – </a:t>
            </a:r>
            <a:r>
              <a:rPr lang="en-US" sz="4000" dirty="0" err="1">
                <a:solidFill>
                  <a:srgbClr val="FFFFFF"/>
                </a:solidFill>
                <a:latin typeface="Trebuchet MS"/>
                <a:cs typeface="Trebuchet MS"/>
              </a:rPr>
              <a:t>Soluções</a:t>
            </a:r>
            <a:endParaRPr lang="en-US" sz="4000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05384" y="1455652"/>
            <a:ext cx="10963476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Cluster management and monitoring</a:t>
            </a:r>
          </a:p>
          <a:p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		Agora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que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você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tem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sua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aplicação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rodando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eficientemente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em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um cluster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gigantesco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,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você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tem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que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gerenciar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ela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.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Você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precisa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definir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,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lançar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,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escalar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,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balancear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o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tráfego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, e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monitorar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a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saúde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dos containers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que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estão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rodando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.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Não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é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uma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tarefa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fácil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1898529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100776"/>
            <a:ext cx="12192000" cy="128997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2936456" y="5188801"/>
            <a:ext cx="6319089" cy="78861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None/>
              <a:defRPr sz="32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None/>
              <a:defRPr sz="4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None/>
              <a:defRPr sz="4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None/>
              <a:defRPr sz="4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None/>
              <a:defRPr sz="4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None/>
              <a:defRPr sz="4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None/>
              <a:defRPr sz="4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None/>
              <a:defRPr sz="4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None/>
              <a:defRPr sz="4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 algn="ctr"/>
            <a:r>
              <a:rPr lang="en-GB" dirty="0" err="1">
                <a:solidFill>
                  <a:schemeClr val="bg1"/>
                </a:solidFill>
              </a:rPr>
              <a:t>jonathanbaraldi@gmail.com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9" name="Subtitle 2"/>
          <p:cNvSpPr txBox="1">
            <a:spLocks/>
          </p:cNvSpPr>
          <p:nvPr/>
        </p:nvSpPr>
        <p:spPr>
          <a:xfrm>
            <a:off x="2704611" y="6008913"/>
            <a:ext cx="6782779" cy="78861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None/>
              <a:defRPr sz="32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None/>
              <a:defRPr sz="4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None/>
              <a:defRPr sz="4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None/>
              <a:defRPr sz="4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None/>
              <a:defRPr sz="4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None/>
              <a:defRPr sz="4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None/>
              <a:defRPr sz="4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None/>
              <a:defRPr sz="4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None/>
              <a:defRPr sz="4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 algn="ctr"/>
            <a:r>
              <a:rPr lang="en-GB" dirty="0" err="1">
                <a:solidFill>
                  <a:srgbClr val="FFFFFF"/>
                </a:solidFill>
              </a:rPr>
              <a:t>slideshare.net</a:t>
            </a:r>
            <a:r>
              <a:rPr lang="en-GB" dirty="0">
                <a:solidFill>
                  <a:srgbClr val="FFFFFF"/>
                </a:solidFill>
              </a:rPr>
              <a:t>/</a:t>
            </a:r>
            <a:r>
              <a:rPr lang="en-GB" dirty="0" err="1">
                <a:solidFill>
                  <a:srgbClr val="FFFFFF"/>
                </a:solidFill>
              </a:rPr>
              <a:t>jonathanbaraldi</a:t>
            </a:r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 rot="20501980">
            <a:off x="24586" y="5307601"/>
            <a:ext cx="390029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>
                <a:solidFill>
                  <a:srgbClr val="FF6600"/>
                </a:solidFill>
              </a:rPr>
              <a:t>Obrigado!!!</a:t>
            </a:r>
          </a:p>
        </p:txBody>
      </p:sp>
      <p:sp>
        <p:nvSpPr>
          <p:cNvPr id="10" name="TextBox 9"/>
          <p:cNvSpPr txBox="1"/>
          <p:nvPr/>
        </p:nvSpPr>
        <p:spPr>
          <a:xfrm rot="20501980">
            <a:off x="8938063" y="5295385"/>
            <a:ext cx="390029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>
                <a:solidFill>
                  <a:srgbClr val="FF6600"/>
                </a:solidFill>
              </a:rPr>
              <a:t>Obrigado!!!</a:t>
            </a:r>
          </a:p>
        </p:txBody>
      </p:sp>
      <p:pic>
        <p:nvPicPr>
          <p:cNvPr id="14" name="Picture 4">
            <a:extLst>
              <a:ext uri="{FF2B5EF4-FFF2-40B4-BE49-F238E27FC236}">
                <a16:creationId xmlns:a16="http://schemas.microsoft.com/office/drawing/2014/main" id="{AB18DA43-1485-0F42-B030-92D302D7D4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0835" y="0"/>
            <a:ext cx="2617858" cy="1570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174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05384" y="1455652"/>
            <a:ext cx="1096347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	Docker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é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um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projeto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de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código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aberto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que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automatiza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a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implantação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de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aplicativos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dentro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de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contêineres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e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é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mantido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pela Docker, Inc.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0807" y="100775"/>
            <a:ext cx="6108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FFFFF"/>
                </a:solidFill>
                <a:latin typeface="Trebuchet MS"/>
                <a:cs typeface="Trebuchet MS"/>
              </a:rPr>
              <a:t>Containers </a:t>
            </a:r>
            <a:r>
              <a:rPr lang="en-US" sz="4000" dirty="0" err="1">
                <a:solidFill>
                  <a:srgbClr val="FFFFFF"/>
                </a:solidFill>
                <a:latin typeface="Trebuchet MS"/>
                <a:cs typeface="Trebuchet MS"/>
              </a:rPr>
              <a:t>Docker</a:t>
            </a:r>
            <a:endParaRPr lang="en-US" sz="4000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  <p:pic>
        <p:nvPicPr>
          <p:cNvPr id="7" name="Picture 6" descr="1-_NQN6_YnxS29m8vFzWYlE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8928" y="3136890"/>
            <a:ext cx="7248796" cy="3221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0403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05383" y="1455652"/>
            <a:ext cx="11306203" cy="31854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	O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Docker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fornece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uma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camada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adicional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de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abstração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e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automação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da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virtualização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em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nível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operacional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,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utilizando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recursos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de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isolamento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do kernel do Linux,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como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500" b="1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cgroups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e </a:t>
            </a:r>
            <a:r>
              <a:rPr lang="en-US" sz="3500" b="1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namespaces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, e um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sistema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de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arquivos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500" b="1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union mounting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como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padrão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o </a:t>
            </a:r>
            <a:r>
              <a:rPr lang="en-US" sz="3500" b="1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OverlayFS</a:t>
            </a:r>
            <a:r>
              <a:rPr lang="en-US" sz="35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dando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possibilidade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ao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uso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de outros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sistema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de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arquivos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0807" y="100775"/>
            <a:ext cx="6108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FFFFF"/>
                </a:solidFill>
                <a:latin typeface="Trebuchet MS"/>
                <a:cs typeface="Trebuchet MS"/>
              </a:rPr>
              <a:t>Containers </a:t>
            </a:r>
            <a:r>
              <a:rPr lang="en-US" sz="4000" dirty="0" err="1">
                <a:solidFill>
                  <a:srgbClr val="FFFFFF"/>
                </a:solidFill>
                <a:latin typeface="Trebuchet MS"/>
                <a:cs typeface="Trebuchet MS"/>
              </a:rPr>
              <a:t>Docker</a:t>
            </a:r>
            <a:endParaRPr lang="en-US" sz="4000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22944578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0807" y="100775"/>
            <a:ext cx="6108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FFFFF"/>
                </a:solidFill>
                <a:latin typeface="Trebuchet MS"/>
                <a:cs typeface="Trebuchet MS"/>
              </a:rPr>
              <a:t>Containers </a:t>
            </a:r>
            <a:r>
              <a:rPr lang="en-US" sz="4000" dirty="0" err="1">
                <a:solidFill>
                  <a:srgbClr val="FFFFFF"/>
                </a:solidFill>
                <a:latin typeface="Trebuchet MS"/>
                <a:cs typeface="Trebuchet MS"/>
              </a:rPr>
              <a:t>Docker</a:t>
            </a:r>
            <a:endParaRPr lang="en-US" sz="4000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  <p:pic>
        <p:nvPicPr>
          <p:cNvPr id="2" name="Picture 1" descr="docker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59" y="999832"/>
            <a:ext cx="6825730" cy="5364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3438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05383" y="1455652"/>
            <a:ext cx="11306203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	A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idéia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do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Docker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é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que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cada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contêiner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rode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apenas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uma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aplicação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ou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serviço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e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que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seus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dados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importantes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fiquem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persistidos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fora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do container,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facultando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assim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a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possibilidade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do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contêiner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ser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descartável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(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destruir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o container e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recriar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sem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comprometer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a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integridade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da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instalação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da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aplicação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ou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serviço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).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0807" y="100775"/>
            <a:ext cx="6108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FFFFF"/>
                </a:solidFill>
                <a:latin typeface="Trebuchet MS"/>
                <a:cs typeface="Trebuchet MS"/>
              </a:rPr>
              <a:t>Containers </a:t>
            </a:r>
            <a:r>
              <a:rPr lang="en-US" sz="4000" dirty="0" err="1">
                <a:solidFill>
                  <a:srgbClr val="FFFFFF"/>
                </a:solidFill>
                <a:latin typeface="Trebuchet MS"/>
                <a:cs typeface="Trebuchet MS"/>
              </a:rPr>
              <a:t>Docker</a:t>
            </a:r>
            <a:endParaRPr lang="en-US" sz="4000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4773312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0807" y="100775"/>
            <a:ext cx="6108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FFFFF"/>
                </a:solidFill>
                <a:latin typeface="Trebuchet MS"/>
                <a:cs typeface="Trebuchet MS"/>
              </a:rPr>
              <a:t>Containers </a:t>
            </a:r>
            <a:r>
              <a:rPr lang="en-US" sz="4000" dirty="0" err="1">
                <a:solidFill>
                  <a:srgbClr val="FFFFFF"/>
                </a:solidFill>
                <a:latin typeface="Trebuchet MS"/>
                <a:cs typeface="Trebuchet MS"/>
              </a:rPr>
              <a:t>Docker</a:t>
            </a:r>
            <a:endParaRPr lang="en-US" sz="4000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124" y="1148879"/>
            <a:ext cx="7116073" cy="5023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027347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-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B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DB30B048-7537-4783-848C-40AFE1FF95A8}" vid="{EDB07A40-CBE3-4EBC-BF05-A9032F75CE1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Rancher Template</Template>
  <TotalTime>13943</TotalTime>
  <Words>208</Words>
  <Application>Microsoft Macintosh PowerPoint</Application>
  <PresentationFormat>Widescreen</PresentationFormat>
  <Paragraphs>126</Paragraphs>
  <Slides>47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47</vt:i4>
      </vt:variant>
    </vt:vector>
  </HeadingPairs>
  <TitlesOfParts>
    <vt:vector size="52" baseType="lpstr">
      <vt:lpstr>ＭＳ Ｐゴシック</vt:lpstr>
      <vt:lpstr>Arial</vt:lpstr>
      <vt:lpstr>Calibri</vt:lpstr>
      <vt:lpstr>Trebuchet MS</vt:lpstr>
      <vt:lpstr>simple-light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Rancher 1.0.1</dc:title>
  <dc:creator>Chris Urwin</dc:creator>
  <cp:lastModifiedBy>Microsoft Office User</cp:lastModifiedBy>
  <cp:revision>191</cp:revision>
  <dcterms:created xsi:type="dcterms:W3CDTF">2016-04-25T07:17:18Z</dcterms:created>
  <dcterms:modified xsi:type="dcterms:W3CDTF">2018-10-07T13:37:33Z</dcterms:modified>
</cp:coreProperties>
</file>